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25"/>
  </p:notesMasterIdLst>
  <p:sldIdLst>
    <p:sldId id="256" r:id="rId2"/>
    <p:sldId id="258" r:id="rId3"/>
    <p:sldId id="291" r:id="rId4"/>
    <p:sldId id="292" r:id="rId5"/>
    <p:sldId id="257" r:id="rId6"/>
    <p:sldId id="299" r:id="rId7"/>
    <p:sldId id="294" r:id="rId8"/>
    <p:sldId id="300" r:id="rId9"/>
    <p:sldId id="298" r:id="rId10"/>
    <p:sldId id="301" r:id="rId11"/>
    <p:sldId id="302" r:id="rId12"/>
    <p:sldId id="303" r:id="rId13"/>
    <p:sldId id="295" r:id="rId14"/>
    <p:sldId id="304" r:id="rId15"/>
    <p:sldId id="305" r:id="rId16"/>
    <p:sldId id="308" r:id="rId17"/>
    <p:sldId id="306" r:id="rId18"/>
    <p:sldId id="309" r:id="rId19"/>
    <p:sldId id="307" r:id="rId20"/>
    <p:sldId id="296" r:id="rId21"/>
    <p:sldId id="310" r:id="rId22"/>
    <p:sldId id="297" r:id="rId23"/>
    <p:sldId id="293" r:id="rId24"/>
  </p:sldIdLst>
  <p:sldSz cx="9144000" cy="5143500" type="screen16x9"/>
  <p:notesSz cx="6858000" cy="9144000"/>
  <p:embeddedFontLst>
    <p:embeddedFont>
      <p:font typeface="Bebas Neue" panose="020B0606020202050201" pitchFamily="34" charset="77"/>
      <p:regular r:id="rId26"/>
    </p:embeddedFont>
    <p:embeddedFont>
      <p:font typeface="Montserrat" pitchFamily="2" charset="77"/>
      <p:regular r:id="rId27"/>
      <p:bold r:id="rId28"/>
      <p:italic r:id="rId29"/>
      <p:boldItalic r:id="rId30"/>
    </p:embeddedFont>
    <p:embeddedFont>
      <p:font typeface="Montserrat Black" panose="020F0502020204030204" pitchFamily="34" charset="0"/>
      <p:bold r:id="rId31"/>
      <p:italic r:id="rId32"/>
      <p:boldItalic r:id="rId33"/>
    </p:embeddedFont>
    <p:embeddedFont>
      <p:font typeface="Montserrat Light" pitchFamily="2" charset="77"/>
      <p:regular r:id="rId34"/>
      <p:italic r:id="rId35"/>
    </p:embeddedFont>
    <p:embeddedFont>
      <p:font typeface="Nunito Light" panose="020F0302020204030204" pitchFamily="34" charset="0"/>
      <p:regular r:id="rId36"/>
      <p: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5FF"/>
    <a:srgbClr val="FF7E79"/>
    <a:srgbClr val="FFFFFF"/>
    <a:srgbClr val="FFFD78"/>
    <a:srgbClr val="D883FF"/>
    <a:srgbClr val="521B93"/>
    <a:srgbClr val="005493"/>
    <a:srgbClr val="011893"/>
    <a:srgbClr val="2852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AE6D126-2826-4FB8-979B-5EC3B0C51DC9}">
  <a:tblStyle styleId="{CAE6D126-2826-4FB8-979B-5EC3B0C51DC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711B0CB-AD58-4005-87F7-6FBAFCC6D664}"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4"/>
    <p:restoredTop sz="66190"/>
  </p:normalViewPr>
  <p:slideViewPr>
    <p:cSldViewPr snapToGrid="0">
      <p:cViewPr varScale="1">
        <p:scale>
          <a:sx n="110" d="100"/>
          <a:sy n="110" d="100"/>
        </p:scale>
        <p:origin x="536"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256e698cb0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256e698cb0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1734a882cf6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1734a882cf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SG" b="1" i="0" u="none" strike="noStrike" dirty="0">
                <a:solidFill>
                  <a:srgbClr val="D1D5DB"/>
                </a:solidFill>
                <a:effectLst/>
                <a:latin typeface="Montserrat" pitchFamily="2" charset="77"/>
              </a:rPr>
              <a:t>Solution</a:t>
            </a:r>
            <a:r>
              <a:rPr lang="en-SG" b="0" i="0" u="none" strike="noStrike" dirty="0">
                <a:solidFill>
                  <a:srgbClr val="D1D5DB"/>
                </a:solidFill>
                <a:effectLst/>
                <a:latin typeface="Montserrat" pitchFamily="2" charset="77"/>
              </a:rPr>
              <a:t>:</a:t>
            </a:r>
          </a:p>
          <a:p>
            <a:pPr marL="742950" lvl="1" indent="-285750" algn="l">
              <a:buFont typeface="Arial" panose="020B0604020202020204" pitchFamily="34" charset="0"/>
              <a:buChar char="•"/>
            </a:pPr>
            <a:r>
              <a:rPr lang="en-SG" b="0" i="0" u="none" strike="noStrike" dirty="0">
                <a:solidFill>
                  <a:srgbClr val="D1D5DB"/>
                </a:solidFill>
                <a:effectLst/>
                <a:latin typeface="Montserrat" pitchFamily="2" charset="77"/>
              </a:rPr>
              <a:t>Provide instant, personalized assistance for math queries.</a:t>
            </a:r>
          </a:p>
          <a:p>
            <a:pPr marL="742950" lvl="1" indent="-285750" algn="l">
              <a:buFont typeface="Arial" panose="020B0604020202020204" pitchFamily="34" charset="0"/>
              <a:buChar char="•"/>
            </a:pPr>
            <a:r>
              <a:rPr lang="en-SG" b="0" i="0" u="none" strike="noStrike" dirty="0">
                <a:solidFill>
                  <a:srgbClr val="D1D5DB"/>
                </a:solidFill>
                <a:effectLst/>
                <a:latin typeface="Montserrat" pitchFamily="2" charset="77"/>
              </a:rPr>
              <a:t>Offer on-demand explanations and solutions.</a:t>
            </a:r>
          </a:p>
          <a:p>
            <a:pPr marL="742950" lvl="1" indent="-285750" algn="l">
              <a:buFont typeface="Arial" panose="020B0604020202020204" pitchFamily="34" charset="0"/>
              <a:buChar char="•"/>
            </a:pPr>
            <a:r>
              <a:rPr lang="en-SG" b="0" i="0" u="none" strike="noStrike" dirty="0">
                <a:solidFill>
                  <a:srgbClr val="D1D5DB"/>
                </a:solidFill>
                <a:effectLst/>
                <a:latin typeface="Montserrat" pitchFamily="2" charset="77"/>
              </a:rPr>
              <a:t>Clarify concepts interactively.</a:t>
            </a:r>
          </a:p>
          <a:p>
            <a:pPr algn="l">
              <a:buFont typeface="Arial" panose="020B0604020202020204" pitchFamily="34" charset="0"/>
              <a:buChar char="•"/>
            </a:pPr>
            <a:r>
              <a:rPr lang="en-SG" b="1" i="0" u="none" strike="noStrike" dirty="0">
                <a:solidFill>
                  <a:srgbClr val="D1D5DB"/>
                </a:solidFill>
                <a:effectLst/>
                <a:latin typeface="Montserrat" pitchFamily="2" charset="77"/>
              </a:rPr>
              <a:t>Goal</a:t>
            </a:r>
            <a:r>
              <a:rPr lang="en-SG" b="0" i="0" u="none" strike="noStrike" dirty="0">
                <a:solidFill>
                  <a:srgbClr val="D1D5DB"/>
                </a:solidFill>
                <a:effectLst/>
                <a:latin typeface="Montserrat" pitchFamily="2" charset="77"/>
              </a:rPr>
              <a:t>: Enhance engagement and understanding in primary mathematics.</a:t>
            </a:r>
          </a:p>
          <a:p>
            <a:pPr algn="l">
              <a:buFont typeface="Arial" panose="020B0604020202020204" pitchFamily="34" charset="0"/>
              <a:buChar char="•"/>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SG" b="0" i="0" u="none" strike="noStrike" dirty="0">
                <a:solidFill>
                  <a:srgbClr val="D1D5DB"/>
                </a:solidFill>
                <a:effectLst/>
                <a:latin typeface="Söhne"/>
              </a:rPr>
              <a:t>Think of the RAGAS Score as an overall grade for how well the AI model is performing. Just like in school, where you get a grade that reflects your overall performance in a subject, the RAGAS Score is an overall assessment of the AI's ability to understand and respond to questions accurately and reliably.</a:t>
            </a:r>
          </a:p>
          <a:p>
            <a:r>
              <a:rPr lang="en-SG" b="0" i="0" u="none" strike="noStrike" dirty="0">
                <a:solidFill>
                  <a:srgbClr val="D1D5DB"/>
                </a:solidFill>
                <a:effectLst/>
                <a:latin typeface="Söhne"/>
              </a:rPr>
              <a:t>Answer Relevancy is like how on-topic or relevant a response is to the question asked. If you ask someone a question and they give you an answer that directly addresses your question, that's high relevancy. It's like asking, "What's the weather like today?" and getting a detailed weather report instead of an unrelated answer like, "I like pizza.”</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SG" b="1" i="0" u="none" strike="noStrike" dirty="0">
                <a:solidFill>
                  <a:srgbClr val="D1D5DB"/>
                </a:solidFill>
                <a:effectLst/>
                <a:latin typeface="Söhne"/>
              </a:rPr>
              <a:t>Faithfulness</a:t>
            </a:r>
            <a:r>
              <a:rPr lang="en-SG" b="0" i="0" u="none" strike="noStrike" dirty="0">
                <a:solidFill>
                  <a:srgbClr val="D1D5DB"/>
                </a:solidFill>
                <a:effectLst/>
                <a:latin typeface="Söhne"/>
              </a:rPr>
              <a:t>: Faithfulness measures how truthful or accurate the AI's answers are compared to real-world facts or the information it was trained on. It's like when you ask someone for information, and you want to know if you can trust that their answer is correct and not made up or misleading. A high faithfulness score means the AI is giving answers that are more likely to be accurate and trustworthy.</a:t>
            </a:r>
          </a:p>
          <a:p>
            <a:endParaRPr lang="en-US" dirty="0"/>
          </a:p>
        </p:txBody>
      </p:sp>
    </p:spTree>
    <p:extLst>
      <p:ext uri="{BB962C8B-B14F-4D97-AF65-F5344CB8AC3E}">
        <p14:creationId xmlns:p14="http://schemas.microsoft.com/office/powerpoint/2010/main" val="189222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flipH="1">
            <a:off x="1055100" y="1256688"/>
            <a:ext cx="7033800" cy="21930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flipH="1">
            <a:off x="2307600" y="3521113"/>
            <a:ext cx="4528800" cy="365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36"/>
        <p:cNvGrpSpPr/>
        <p:nvPr/>
      </p:nvGrpSpPr>
      <p:grpSpPr>
        <a:xfrm>
          <a:off x="0" y="0"/>
          <a:ext cx="0" cy="0"/>
          <a:chOff x="0" y="0"/>
          <a:chExt cx="0" cy="0"/>
        </a:xfrm>
      </p:grpSpPr>
      <p:sp>
        <p:nvSpPr>
          <p:cNvPr id="337" name="Google Shape;337;p11"/>
          <p:cNvSpPr txBox="1">
            <a:spLocks noGrp="1"/>
          </p:cNvSpPr>
          <p:nvPr>
            <p:ph type="title" hasCustomPrompt="1"/>
          </p:nvPr>
        </p:nvSpPr>
        <p:spPr>
          <a:xfrm>
            <a:off x="1284000" y="1707525"/>
            <a:ext cx="6576000" cy="15513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8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338" name="Google Shape;338;p11"/>
          <p:cNvSpPr txBox="1">
            <a:spLocks noGrp="1"/>
          </p:cNvSpPr>
          <p:nvPr>
            <p:ph type="subTitle" idx="1"/>
          </p:nvPr>
        </p:nvSpPr>
        <p:spPr>
          <a:xfrm>
            <a:off x="1284000" y="3259075"/>
            <a:ext cx="6576000" cy="36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5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339" name="Google Shape;339;p11"/>
          <p:cNvGrpSpPr/>
          <p:nvPr/>
        </p:nvGrpSpPr>
        <p:grpSpPr>
          <a:xfrm rot="10800000">
            <a:off x="4305914" y="3662226"/>
            <a:ext cx="5036265" cy="4113315"/>
            <a:chOff x="4780389" y="2513201"/>
            <a:chExt cx="5036265" cy="4113315"/>
          </a:xfrm>
        </p:grpSpPr>
        <p:grpSp>
          <p:nvGrpSpPr>
            <p:cNvPr id="340" name="Google Shape;340;p11"/>
            <p:cNvGrpSpPr/>
            <p:nvPr/>
          </p:nvGrpSpPr>
          <p:grpSpPr>
            <a:xfrm>
              <a:off x="4780389" y="2513201"/>
              <a:ext cx="5036265" cy="4113315"/>
              <a:chOff x="4673664" y="2214101"/>
              <a:chExt cx="5036265" cy="4113315"/>
            </a:xfrm>
          </p:grpSpPr>
          <p:sp>
            <p:nvSpPr>
              <p:cNvPr id="341" name="Google Shape;341;p1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 name="Google Shape;342;p11"/>
              <p:cNvGrpSpPr/>
              <p:nvPr/>
            </p:nvGrpSpPr>
            <p:grpSpPr>
              <a:xfrm>
                <a:off x="4673664" y="2214101"/>
                <a:ext cx="5036265" cy="4113315"/>
                <a:chOff x="4673664" y="2214101"/>
                <a:chExt cx="5036265" cy="4113315"/>
              </a:xfrm>
            </p:grpSpPr>
            <p:grpSp>
              <p:nvGrpSpPr>
                <p:cNvPr id="343" name="Google Shape;343;p11"/>
                <p:cNvGrpSpPr/>
                <p:nvPr/>
              </p:nvGrpSpPr>
              <p:grpSpPr>
                <a:xfrm>
                  <a:off x="4673664" y="2214101"/>
                  <a:ext cx="5036265" cy="4113315"/>
                  <a:chOff x="3825164" y="427026"/>
                  <a:chExt cx="5036265" cy="4113315"/>
                </a:xfrm>
              </p:grpSpPr>
              <p:sp>
                <p:nvSpPr>
                  <p:cNvPr id="344" name="Google Shape;344;p1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 name="Google Shape;372;p1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80" name="Google Shape;380;p1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11"/>
          <p:cNvGrpSpPr/>
          <p:nvPr/>
        </p:nvGrpSpPr>
        <p:grpSpPr>
          <a:xfrm>
            <a:off x="-128336" y="-2516262"/>
            <a:ext cx="5036265" cy="4113315"/>
            <a:chOff x="4780389" y="2513201"/>
            <a:chExt cx="5036265" cy="4113315"/>
          </a:xfrm>
        </p:grpSpPr>
        <p:grpSp>
          <p:nvGrpSpPr>
            <p:cNvPr id="384" name="Google Shape;384;p11"/>
            <p:cNvGrpSpPr/>
            <p:nvPr/>
          </p:nvGrpSpPr>
          <p:grpSpPr>
            <a:xfrm>
              <a:off x="4780389" y="2513201"/>
              <a:ext cx="5036265" cy="4113315"/>
              <a:chOff x="4673664" y="2214101"/>
              <a:chExt cx="5036265" cy="4113315"/>
            </a:xfrm>
          </p:grpSpPr>
          <p:sp>
            <p:nvSpPr>
              <p:cNvPr id="385" name="Google Shape;385;p11"/>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11"/>
              <p:cNvGrpSpPr/>
              <p:nvPr/>
            </p:nvGrpSpPr>
            <p:grpSpPr>
              <a:xfrm>
                <a:off x="4673664" y="2214101"/>
                <a:ext cx="5036265" cy="4113315"/>
                <a:chOff x="4673664" y="2214101"/>
                <a:chExt cx="5036265" cy="4113315"/>
              </a:xfrm>
            </p:grpSpPr>
            <p:grpSp>
              <p:nvGrpSpPr>
                <p:cNvPr id="387" name="Google Shape;387;p11"/>
                <p:cNvGrpSpPr/>
                <p:nvPr/>
              </p:nvGrpSpPr>
              <p:grpSpPr>
                <a:xfrm>
                  <a:off x="4673664" y="2214101"/>
                  <a:ext cx="5036265" cy="4113315"/>
                  <a:chOff x="3825164" y="427026"/>
                  <a:chExt cx="5036265" cy="4113315"/>
                </a:xfrm>
              </p:grpSpPr>
              <p:sp>
                <p:nvSpPr>
                  <p:cNvPr id="388" name="Google Shape;388;p11"/>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1"/>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1"/>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1"/>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1"/>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1"/>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1"/>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1"/>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1"/>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1"/>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1"/>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1"/>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1"/>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1"/>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1"/>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1"/>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1"/>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1"/>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1"/>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1"/>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1"/>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1"/>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1"/>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1"/>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1"/>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1"/>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1"/>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1"/>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11"/>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1"/>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1"/>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1"/>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1"/>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1"/>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1"/>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1"/>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4" name="Google Shape;424;p11"/>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1"/>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1"/>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20000" y="2384238"/>
            <a:ext cx="73518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720000" y="1496250"/>
            <a:ext cx="1381800" cy="8418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72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txBox="1">
            <a:spLocks noGrp="1"/>
          </p:cNvSpPr>
          <p:nvPr>
            <p:ph type="subTitle" idx="1"/>
          </p:nvPr>
        </p:nvSpPr>
        <p:spPr>
          <a:xfrm>
            <a:off x="720000" y="3272250"/>
            <a:ext cx="50676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5" name="Google Shape;15;p3"/>
          <p:cNvGrpSpPr/>
          <p:nvPr/>
        </p:nvGrpSpPr>
        <p:grpSpPr>
          <a:xfrm>
            <a:off x="5175689" y="2774776"/>
            <a:ext cx="5036265" cy="4113315"/>
            <a:chOff x="4780389" y="2513201"/>
            <a:chExt cx="5036265" cy="4113315"/>
          </a:xfrm>
        </p:grpSpPr>
        <p:grpSp>
          <p:nvGrpSpPr>
            <p:cNvPr id="16" name="Google Shape;16;p3"/>
            <p:cNvGrpSpPr/>
            <p:nvPr/>
          </p:nvGrpSpPr>
          <p:grpSpPr>
            <a:xfrm>
              <a:off x="4780389" y="2513201"/>
              <a:ext cx="5036265" cy="4113315"/>
              <a:chOff x="4673664" y="2214101"/>
              <a:chExt cx="5036265" cy="4113315"/>
            </a:xfrm>
          </p:grpSpPr>
          <p:sp>
            <p:nvSpPr>
              <p:cNvPr id="17" name="Google Shape;17;p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3"/>
              <p:cNvGrpSpPr/>
              <p:nvPr/>
            </p:nvGrpSpPr>
            <p:grpSpPr>
              <a:xfrm>
                <a:off x="4673664" y="2214101"/>
                <a:ext cx="5036265" cy="4113315"/>
                <a:chOff x="4673664" y="2214101"/>
                <a:chExt cx="5036265" cy="4113315"/>
              </a:xfrm>
            </p:grpSpPr>
            <p:grpSp>
              <p:nvGrpSpPr>
                <p:cNvPr id="19" name="Google Shape;19;p3"/>
                <p:cNvGrpSpPr/>
                <p:nvPr/>
              </p:nvGrpSpPr>
              <p:grpSpPr>
                <a:xfrm>
                  <a:off x="4673664" y="2214101"/>
                  <a:ext cx="5036265" cy="4113315"/>
                  <a:chOff x="3825164" y="427026"/>
                  <a:chExt cx="5036265" cy="4113315"/>
                </a:xfrm>
              </p:grpSpPr>
              <p:sp>
                <p:nvSpPr>
                  <p:cNvPr id="20" name="Google Shape;20;p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 name="Google Shape;48;p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 name="Google Shape;56;p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3"/>
          <p:cNvGrpSpPr/>
          <p:nvPr/>
        </p:nvGrpSpPr>
        <p:grpSpPr>
          <a:xfrm>
            <a:off x="2951589" y="-2707787"/>
            <a:ext cx="5036265" cy="4113315"/>
            <a:chOff x="4780389" y="2513201"/>
            <a:chExt cx="5036265" cy="4113315"/>
          </a:xfrm>
        </p:grpSpPr>
        <p:grpSp>
          <p:nvGrpSpPr>
            <p:cNvPr id="60" name="Google Shape;60;p3"/>
            <p:cNvGrpSpPr/>
            <p:nvPr/>
          </p:nvGrpSpPr>
          <p:grpSpPr>
            <a:xfrm>
              <a:off x="4780389" y="2513201"/>
              <a:ext cx="5036265" cy="4113315"/>
              <a:chOff x="4673664" y="2214101"/>
              <a:chExt cx="5036265" cy="4113315"/>
            </a:xfrm>
          </p:grpSpPr>
          <p:sp>
            <p:nvSpPr>
              <p:cNvPr id="61" name="Google Shape;61;p3"/>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 name="Google Shape;62;p3"/>
              <p:cNvGrpSpPr/>
              <p:nvPr/>
            </p:nvGrpSpPr>
            <p:grpSpPr>
              <a:xfrm>
                <a:off x="4673664" y="2214101"/>
                <a:ext cx="5036265" cy="4113315"/>
                <a:chOff x="4673664" y="2214101"/>
                <a:chExt cx="5036265" cy="4113315"/>
              </a:xfrm>
            </p:grpSpPr>
            <p:grpSp>
              <p:nvGrpSpPr>
                <p:cNvPr id="63" name="Google Shape;63;p3"/>
                <p:cNvGrpSpPr/>
                <p:nvPr/>
              </p:nvGrpSpPr>
              <p:grpSpPr>
                <a:xfrm>
                  <a:off x="4673664" y="2214101"/>
                  <a:ext cx="5036265" cy="4113315"/>
                  <a:chOff x="3825164" y="427026"/>
                  <a:chExt cx="5036265" cy="4113315"/>
                </a:xfrm>
              </p:grpSpPr>
              <p:sp>
                <p:nvSpPr>
                  <p:cNvPr id="64" name="Google Shape;64;p3"/>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 name="Google Shape;92;p3"/>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0" name="Google Shape;100;p3"/>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3"/>
        <p:cNvGrpSpPr/>
        <p:nvPr/>
      </p:nvGrpSpPr>
      <p:grpSpPr>
        <a:xfrm>
          <a:off x="0" y="0"/>
          <a:ext cx="0" cy="0"/>
          <a:chOff x="0" y="0"/>
          <a:chExt cx="0" cy="0"/>
        </a:xfrm>
      </p:grpSpPr>
      <p:sp>
        <p:nvSpPr>
          <p:cNvPr id="104" name="Google Shape;104;p4"/>
          <p:cNvSpPr txBox="1">
            <a:spLocks noGrp="1"/>
          </p:cNvSpPr>
          <p:nvPr>
            <p:ph type="title"/>
          </p:nvPr>
        </p:nvSpPr>
        <p:spPr>
          <a:xfrm>
            <a:off x="720000" y="539500"/>
            <a:ext cx="7704000" cy="1044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5" name="Google Shape;105;p4"/>
          <p:cNvSpPr txBox="1">
            <a:spLocks noGrp="1"/>
          </p:cNvSpPr>
          <p:nvPr>
            <p:ph type="body" idx="1"/>
          </p:nvPr>
        </p:nvSpPr>
        <p:spPr>
          <a:xfrm>
            <a:off x="720000" y="1660600"/>
            <a:ext cx="7704000" cy="2272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dk2"/>
              </a:buClr>
              <a:buSzPts val="1400"/>
              <a:buFont typeface="Montserrat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6"/>
        <p:cNvGrpSpPr/>
        <p:nvPr/>
      </p:nvGrpSpPr>
      <p:grpSpPr>
        <a:xfrm>
          <a:off x="0" y="0"/>
          <a:ext cx="0" cy="0"/>
          <a:chOff x="0" y="0"/>
          <a:chExt cx="0" cy="0"/>
        </a:xfrm>
      </p:grpSpPr>
      <p:sp>
        <p:nvSpPr>
          <p:cNvPr id="107" name="Google Shape;107;p5"/>
          <p:cNvSpPr txBox="1">
            <a:spLocks noGrp="1"/>
          </p:cNvSpPr>
          <p:nvPr>
            <p:ph type="title"/>
          </p:nvPr>
        </p:nvSpPr>
        <p:spPr>
          <a:xfrm>
            <a:off x="720000" y="53950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8" name="Google Shape;108;p5"/>
          <p:cNvSpPr txBox="1">
            <a:spLocks noGrp="1"/>
          </p:cNvSpPr>
          <p:nvPr>
            <p:ph type="subTitle" idx="1"/>
          </p:nvPr>
        </p:nvSpPr>
        <p:spPr>
          <a:xfrm>
            <a:off x="5055188" y="3185018"/>
            <a:ext cx="2505600" cy="111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09" name="Google Shape;109;p5"/>
          <p:cNvSpPr txBox="1">
            <a:spLocks noGrp="1"/>
          </p:cNvSpPr>
          <p:nvPr>
            <p:ph type="subTitle" idx="2"/>
          </p:nvPr>
        </p:nvSpPr>
        <p:spPr>
          <a:xfrm>
            <a:off x="1583213" y="3184997"/>
            <a:ext cx="2505600" cy="111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10" name="Google Shape;110;p5"/>
          <p:cNvSpPr txBox="1">
            <a:spLocks noGrp="1"/>
          </p:cNvSpPr>
          <p:nvPr>
            <p:ph type="subTitle" idx="3"/>
          </p:nvPr>
        </p:nvSpPr>
        <p:spPr>
          <a:xfrm>
            <a:off x="5055188" y="2727841"/>
            <a:ext cx="25056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1" name="Google Shape;111;p5"/>
          <p:cNvSpPr txBox="1">
            <a:spLocks noGrp="1"/>
          </p:cNvSpPr>
          <p:nvPr>
            <p:ph type="subTitle" idx="4"/>
          </p:nvPr>
        </p:nvSpPr>
        <p:spPr>
          <a:xfrm>
            <a:off x="1583213" y="2727841"/>
            <a:ext cx="2505600" cy="457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100">
                <a:solidFill>
                  <a:schemeClr val="dk1"/>
                </a:solidFill>
                <a:latin typeface="Montserrat Black"/>
                <a:ea typeface="Montserrat Black"/>
                <a:cs typeface="Montserrat Black"/>
                <a:sym typeface="Montserrat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112" name="Google Shape;112;p5"/>
          <p:cNvGrpSpPr/>
          <p:nvPr/>
        </p:nvGrpSpPr>
        <p:grpSpPr>
          <a:xfrm>
            <a:off x="7421542" y="-507956"/>
            <a:ext cx="2532725" cy="1881750"/>
            <a:chOff x="7221517" y="-507956"/>
            <a:chExt cx="2532725" cy="1881750"/>
          </a:xfrm>
        </p:grpSpPr>
        <p:sp>
          <p:nvSpPr>
            <p:cNvPr id="113" name="Google Shape;113;p5"/>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5"/>
          <p:cNvGrpSpPr/>
          <p:nvPr/>
        </p:nvGrpSpPr>
        <p:grpSpPr>
          <a:xfrm>
            <a:off x="-884258" y="4092619"/>
            <a:ext cx="2532725" cy="1881750"/>
            <a:chOff x="7221517" y="-507956"/>
            <a:chExt cx="2532725" cy="1881750"/>
          </a:xfrm>
        </p:grpSpPr>
        <p:sp>
          <p:nvSpPr>
            <p:cNvPr id="124" name="Google Shape;124;p5"/>
            <p:cNvSpPr/>
            <p:nvPr/>
          </p:nvSpPr>
          <p:spPr>
            <a:xfrm rot="-157512" flipH="1">
              <a:off x="8467712" y="47987"/>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rot="-157512" flipH="1">
              <a:off x="8489459" y="-461709"/>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5"/>
            <p:cNvSpPr/>
            <p:nvPr/>
          </p:nvSpPr>
          <p:spPr>
            <a:xfrm rot="-157512" flipH="1">
              <a:off x="7863600" y="-477589"/>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5"/>
            <p:cNvSpPr/>
            <p:nvPr/>
          </p:nvSpPr>
          <p:spPr>
            <a:xfrm rot="-157512" flipH="1">
              <a:off x="7237690" y="-493444"/>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rot="-157512" flipH="1">
              <a:off x="8788681" y="88254"/>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5"/>
            <p:cNvSpPr/>
            <p:nvPr/>
          </p:nvSpPr>
          <p:spPr>
            <a:xfrm rot="-157512" flipH="1">
              <a:off x="8162796" y="72374"/>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
            <p:cNvSpPr/>
            <p:nvPr/>
          </p:nvSpPr>
          <p:spPr>
            <a:xfrm rot="-157512" flipH="1">
              <a:off x="9087877" y="638193"/>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rot="-157512" flipH="1">
              <a:off x="7525463" y="193693"/>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rot="-157512" flipH="1">
              <a:off x="9076066" y="781639"/>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rot="-157512" flipH="1">
              <a:off x="9692804" y="1158867"/>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4"/>
        <p:cNvGrpSpPr/>
        <p:nvPr/>
      </p:nvGrpSpPr>
      <p:grpSpPr>
        <a:xfrm>
          <a:off x="0" y="0"/>
          <a:ext cx="0" cy="0"/>
          <a:chOff x="0" y="0"/>
          <a:chExt cx="0" cy="0"/>
        </a:xfrm>
      </p:grpSpPr>
      <p:sp>
        <p:nvSpPr>
          <p:cNvPr id="135" name="Google Shape;135;p6"/>
          <p:cNvSpPr txBox="1">
            <a:spLocks noGrp="1"/>
          </p:cNvSpPr>
          <p:nvPr>
            <p:ph type="title"/>
          </p:nvPr>
        </p:nvSpPr>
        <p:spPr>
          <a:xfrm>
            <a:off x="720000" y="539500"/>
            <a:ext cx="77040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6"/>
        <p:cNvGrpSpPr/>
        <p:nvPr/>
      </p:nvGrpSpPr>
      <p:grpSpPr>
        <a:xfrm>
          <a:off x="0" y="0"/>
          <a:ext cx="0" cy="0"/>
          <a:chOff x="0" y="0"/>
          <a:chExt cx="0" cy="0"/>
        </a:xfrm>
      </p:grpSpPr>
      <p:sp>
        <p:nvSpPr>
          <p:cNvPr id="137" name="Google Shape;137;p7"/>
          <p:cNvSpPr txBox="1">
            <a:spLocks noGrp="1"/>
          </p:cNvSpPr>
          <p:nvPr>
            <p:ph type="title"/>
          </p:nvPr>
        </p:nvSpPr>
        <p:spPr>
          <a:xfrm>
            <a:off x="4135975" y="1757900"/>
            <a:ext cx="42948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38" name="Google Shape;138;p7"/>
          <p:cNvSpPr txBox="1">
            <a:spLocks noGrp="1"/>
          </p:cNvSpPr>
          <p:nvPr>
            <p:ph type="subTitle" idx="1"/>
          </p:nvPr>
        </p:nvSpPr>
        <p:spPr>
          <a:xfrm>
            <a:off x="4135975" y="2330600"/>
            <a:ext cx="4294800" cy="122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139" name="Google Shape;139;p7"/>
          <p:cNvGrpSpPr/>
          <p:nvPr/>
        </p:nvGrpSpPr>
        <p:grpSpPr>
          <a:xfrm>
            <a:off x="5478864" y="2056701"/>
            <a:ext cx="5036265" cy="4113315"/>
            <a:chOff x="4780389" y="2513201"/>
            <a:chExt cx="5036265" cy="4113315"/>
          </a:xfrm>
        </p:grpSpPr>
        <p:grpSp>
          <p:nvGrpSpPr>
            <p:cNvPr id="140" name="Google Shape;140;p7"/>
            <p:cNvGrpSpPr/>
            <p:nvPr/>
          </p:nvGrpSpPr>
          <p:grpSpPr>
            <a:xfrm>
              <a:off x="4780389" y="2513201"/>
              <a:ext cx="5036265" cy="4113315"/>
              <a:chOff x="4673664" y="2214101"/>
              <a:chExt cx="5036265" cy="4113315"/>
            </a:xfrm>
          </p:grpSpPr>
          <p:sp>
            <p:nvSpPr>
              <p:cNvPr id="141" name="Google Shape;141;p7"/>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 name="Google Shape;142;p7"/>
              <p:cNvGrpSpPr/>
              <p:nvPr/>
            </p:nvGrpSpPr>
            <p:grpSpPr>
              <a:xfrm>
                <a:off x="4673664" y="2214101"/>
                <a:ext cx="5036265" cy="4113315"/>
                <a:chOff x="4673664" y="2214101"/>
                <a:chExt cx="5036265" cy="4113315"/>
              </a:xfrm>
            </p:grpSpPr>
            <p:grpSp>
              <p:nvGrpSpPr>
                <p:cNvPr id="143" name="Google Shape;143;p7"/>
                <p:cNvGrpSpPr/>
                <p:nvPr/>
              </p:nvGrpSpPr>
              <p:grpSpPr>
                <a:xfrm>
                  <a:off x="4673664" y="2214101"/>
                  <a:ext cx="5036265" cy="4113315"/>
                  <a:chOff x="3825164" y="427026"/>
                  <a:chExt cx="5036265" cy="4113315"/>
                </a:xfrm>
              </p:grpSpPr>
              <p:sp>
                <p:nvSpPr>
                  <p:cNvPr id="144" name="Google Shape;144;p7"/>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7"/>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7"/>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7"/>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7"/>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7"/>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7"/>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7"/>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7"/>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7"/>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7"/>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7"/>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7"/>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7"/>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7"/>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7"/>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7"/>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7"/>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7"/>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7"/>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7"/>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7"/>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7"/>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7"/>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7"/>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 name="Google Shape;172;p7"/>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7"/>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7"/>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7"/>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7"/>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7"/>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7"/>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7"/>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0" name="Google Shape;180;p7"/>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7"/>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7"/>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 name="Google Shape;183;p7"/>
          <p:cNvGrpSpPr/>
          <p:nvPr/>
        </p:nvGrpSpPr>
        <p:grpSpPr>
          <a:xfrm>
            <a:off x="-128336" y="-2516262"/>
            <a:ext cx="5036265" cy="4113315"/>
            <a:chOff x="4780389" y="2513201"/>
            <a:chExt cx="5036265" cy="4113315"/>
          </a:xfrm>
        </p:grpSpPr>
        <p:grpSp>
          <p:nvGrpSpPr>
            <p:cNvPr id="184" name="Google Shape;184;p7"/>
            <p:cNvGrpSpPr/>
            <p:nvPr/>
          </p:nvGrpSpPr>
          <p:grpSpPr>
            <a:xfrm>
              <a:off x="4780389" y="2513201"/>
              <a:ext cx="5036265" cy="4113315"/>
              <a:chOff x="4673664" y="2214101"/>
              <a:chExt cx="5036265" cy="4113315"/>
            </a:xfrm>
          </p:grpSpPr>
          <p:sp>
            <p:nvSpPr>
              <p:cNvPr id="185" name="Google Shape;185;p7"/>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 name="Google Shape;186;p7"/>
              <p:cNvGrpSpPr/>
              <p:nvPr/>
            </p:nvGrpSpPr>
            <p:grpSpPr>
              <a:xfrm>
                <a:off x="4673664" y="2214101"/>
                <a:ext cx="5036265" cy="4113315"/>
                <a:chOff x="4673664" y="2214101"/>
                <a:chExt cx="5036265" cy="4113315"/>
              </a:xfrm>
            </p:grpSpPr>
            <p:grpSp>
              <p:nvGrpSpPr>
                <p:cNvPr id="187" name="Google Shape;187;p7"/>
                <p:cNvGrpSpPr/>
                <p:nvPr/>
              </p:nvGrpSpPr>
              <p:grpSpPr>
                <a:xfrm>
                  <a:off x="4673664" y="2214101"/>
                  <a:ext cx="5036265" cy="4113315"/>
                  <a:chOff x="3825164" y="427026"/>
                  <a:chExt cx="5036265" cy="4113315"/>
                </a:xfrm>
              </p:grpSpPr>
              <p:sp>
                <p:nvSpPr>
                  <p:cNvPr id="188" name="Google Shape;188;p7"/>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7"/>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7"/>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7"/>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7"/>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7"/>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7"/>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7"/>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7"/>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7"/>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7"/>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7"/>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7"/>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7"/>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7"/>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7"/>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7"/>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7"/>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7"/>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7"/>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7"/>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7"/>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7"/>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7"/>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7"/>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7"/>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7"/>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6" name="Google Shape;216;p7"/>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7"/>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7"/>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7"/>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7"/>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7"/>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7"/>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7"/>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4" name="Google Shape;224;p7"/>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7"/>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7"/>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27"/>
        <p:cNvGrpSpPr/>
        <p:nvPr/>
      </p:nvGrpSpPr>
      <p:grpSpPr>
        <a:xfrm>
          <a:off x="0" y="0"/>
          <a:ext cx="0" cy="0"/>
          <a:chOff x="0" y="0"/>
          <a:chExt cx="0" cy="0"/>
        </a:xfrm>
      </p:grpSpPr>
      <p:sp>
        <p:nvSpPr>
          <p:cNvPr id="228" name="Google Shape;228;p8"/>
          <p:cNvSpPr txBox="1">
            <a:spLocks noGrp="1"/>
          </p:cNvSpPr>
          <p:nvPr>
            <p:ph type="title"/>
          </p:nvPr>
        </p:nvSpPr>
        <p:spPr>
          <a:xfrm>
            <a:off x="943050" y="1307100"/>
            <a:ext cx="72579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229" name="Google Shape;229;p8"/>
          <p:cNvGrpSpPr/>
          <p:nvPr/>
        </p:nvGrpSpPr>
        <p:grpSpPr>
          <a:xfrm>
            <a:off x="5478864" y="2056701"/>
            <a:ext cx="5036265" cy="4113315"/>
            <a:chOff x="4780389" y="2513201"/>
            <a:chExt cx="5036265" cy="4113315"/>
          </a:xfrm>
        </p:grpSpPr>
        <p:grpSp>
          <p:nvGrpSpPr>
            <p:cNvPr id="230" name="Google Shape;230;p8"/>
            <p:cNvGrpSpPr/>
            <p:nvPr/>
          </p:nvGrpSpPr>
          <p:grpSpPr>
            <a:xfrm>
              <a:off x="4780389" y="2513201"/>
              <a:ext cx="5036265" cy="4113315"/>
              <a:chOff x="4673664" y="2214101"/>
              <a:chExt cx="5036265" cy="4113315"/>
            </a:xfrm>
          </p:grpSpPr>
          <p:sp>
            <p:nvSpPr>
              <p:cNvPr id="231" name="Google Shape;231;p8"/>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2" name="Google Shape;232;p8"/>
              <p:cNvGrpSpPr/>
              <p:nvPr/>
            </p:nvGrpSpPr>
            <p:grpSpPr>
              <a:xfrm>
                <a:off x="4673664" y="2214101"/>
                <a:ext cx="5036265" cy="4113315"/>
                <a:chOff x="4673664" y="2214101"/>
                <a:chExt cx="5036265" cy="4113315"/>
              </a:xfrm>
            </p:grpSpPr>
            <p:grpSp>
              <p:nvGrpSpPr>
                <p:cNvPr id="233" name="Google Shape;233;p8"/>
                <p:cNvGrpSpPr/>
                <p:nvPr/>
              </p:nvGrpSpPr>
              <p:grpSpPr>
                <a:xfrm>
                  <a:off x="4673664" y="2214101"/>
                  <a:ext cx="5036265" cy="4113315"/>
                  <a:chOff x="3825164" y="427026"/>
                  <a:chExt cx="5036265" cy="4113315"/>
                </a:xfrm>
              </p:grpSpPr>
              <p:sp>
                <p:nvSpPr>
                  <p:cNvPr id="234" name="Google Shape;234;p8"/>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8"/>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8"/>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8"/>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8"/>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8"/>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8"/>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8"/>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8"/>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8"/>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8"/>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8"/>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8"/>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8"/>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8"/>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8"/>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8"/>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8"/>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8"/>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8"/>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8"/>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8"/>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8"/>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8"/>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8"/>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8"/>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8"/>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8"/>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2" name="Google Shape;262;p8"/>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8"/>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8"/>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8"/>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8"/>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8"/>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8"/>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8"/>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0" name="Google Shape;270;p8"/>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8"/>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8"/>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 name="Google Shape;273;p8"/>
          <p:cNvGrpSpPr/>
          <p:nvPr/>
        </p:nvGrpSpPr>
        <p:grpSpPr>
          <a:xfrm>
            <a:off x="-128336" y="-2516262"/>
            <a:ext cx="5036265" cy="4113315"/>
            <a:chOff x="4780389" y="2513201"/>
            <a:chExt cx="5036265" cy="4113315"/>
          </a:xfrm>
        </p:grpSpPr>
        <p:grpSp>
          <p:nvGrpSpPr>
            <p:cNvPr id="274" name="Google Shape;274;p8"/>
            <p:cNvGrpSpPr/>
            <p:nvPr/>
          </p:nvGrpSpPr>
          <p:grpSpPr>
            <a:xfrm>
              <a:off x="4780389" y="2513201"/>
              <a:ext cx="5036265" cy="4113315"/>
              <a:chOff x="4673664" y="2214101"/>
              <a:chExt cx="5036265" cy="4113315"/>
            </a:xfrm>
          </p:grpSpPr>
          <p:sp>
            <p:nvSpPr>
              <p:cNvPr id="275" name="Google Shape;275;p8"/>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6" name="Google Shape;276;p8"/>
              <p:cNvGrpSpPr/>
              <p:nvPr/>
            </p:nvGrpSpPr>
            <p:grpSpPr>
              <a:xfrm>
                <a:off x="4673664" y="2214101"/>
                <a:ext cx="5036265" cy="4113315"/>
                <a:chOff x="4673664" y="2214101"/>
                <a:chExt cx="5036265" cy="4113315"/>
              </a:xfrm>
            </p:grpSpPr>
            <p:grpSp>
              <p:nvGrpSpPr>
                <p:cNvPr id="277" name="Google Shape;277;p8"/>
                <p:cNvGrpSpPr/>
                <p:nvPr/>
              </p:nvGrpSpPr>
              <p:grpSpPr>
                <a:xfrm>
                  <a:off x="4673664" y="2214101"/>
                  <a:ext cx="5036265" cy="4113315"/>
                  <a:chOff x="3825164" y="427026"/>
                  <a:chExt cx="5036265" cy="4113315"/>
                </a:xfrm>
              </p:grpSpPr>
              <p:sp>
                <p:nvSpPr>
                  <p:cNvPr id="278" name="Google Shape;278;p8"/>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8"/>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8"/>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8"/>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8"/>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8"/>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8"/>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8"/>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8"/>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8"/>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8"/>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8"/>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8"/>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8"/>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8"/>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8"/>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8"/>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8"/>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8"/>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8"/>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8"/>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8"/>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8"/>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8"/>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8"/>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 name="Google Shape;306;p8"/>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4" name="Google Shape;314;p8"/>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17"/>
        <p:cNvGrpSpPr/>
        <p:nvPr/>
      </p:nvGrpSpPr>
      <p:grpSpPr>
        <a:xfrm>
          <a:off x="0" y="0"/>
          <a:ext cx="0" cy="0"/>
          <a:chOff x="0" y="0"/>
          <a:chExt cx="0" cy="0"/>
        </a:xfrm>
      </p:grpSpPr>
      <p:sp>
        <p:nvSpPr>
          <p:cNvPr id="318" name="Google Shape;318;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15000"/>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319" name="Google Shape;319;p9"/>
          <p:cNvSpPr txBox="1">
            <a:spLocks noGrp="1"/>
          </p:cNvSpPr>
          <p:nvPr>
            <p:ph type="subTitle" idx="1"/>
          </p:nvPr>
        </p:nvSpPr>
        <p:spPr>
          <a:xfrm>
            <a:off x="2135550" y="3153500"/>
            <a:ext cx="4872900" cy="671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0"/>
        <p:cNvGrpSpPr/>
        <p:nvPr/>
      </p:nvGrpSpPr>
      <p:grpSpPr>
        <a:xfrm>
          <a:off x="0" y="0"/>
          <a:ext cx="0" cy="0"/>
          <a:chOff x="0" y="0"/>
          <a:chExt cx="0" cy="0"/>
        </a:xfrm>
      </p:grpSpPr>
      <p:sp>
        <p:nvSpPr>
          <p:cNvPr id="321" name="Google Shape;321;p10"/>
          <p:cNvSpPr txBox="1">
            <a:spLocks noGrp="1"/>
          </p:cNvSpPr>
          <p:nvPr>
            <p:ph type="title"/>
          </p:nvPr>
        </p:nvSpPr>
        <p:spPr>
          <a:xfrm>
            <a:off x="713225" y="3502900"/>
            <a:ext cx="5202300" cy="1045200"/>
          </a:xfrm>
          <a:prstGeom prst="rect">
            <a:avLst/>
          </a:prstGeom>
          <a:solidFill>
            <a:srgbClr val="733C9B">
              <a:alpha val="33020"/>
            </a:srgbClr>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200"/>
              <a:buNone/>
              <a:defRPr/>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grpSp>
        <p:nvGrpSpPr>
          <p:cNvPr id="322" name="Google Shape;322;p10"/>
          <p:cNvGrpSpPr/>
          <p:nvPr/>
        </p:nvGrpSpPr>
        <p:grpSpPr>
          <a:xfrm rot="10800000">
            <a:off x="6825617" y="-226461"/>
            <a:ext cx="3485298" cy="1363521"/>
            <a:chOff x="5000328" y="4413931"/>
            <a:chExt cx="3485298" cy="1363521"/>
          </a:xfrm>
        </p:grpSpPr>
        <p:grpSp>
          <p:nvGrpSpPr>
            <p:cNvPr id="323" name="Google Shape;323;p10"/>
            <p:cNvGrpSpPr/>
            <p:nvPr/>
          </p:nvGrpSpPr>
          <p:grpSpPr>
            <a:xfrm>
              <a:off x="5000328" y="4413931"/>
              <a:ext cx="3485298" cy="1363521"/>
              <a:chOff x="4151828" y="2626856"/>
              <a:chExt cx="3485298" cy="1363521"/>
            </a:xfrm>
          </p:grpSpPr>
          <p:sp>
            <p:nvSpPr>
              <p:cNvPr id="324" name="Google Shape;324;p10"/>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0"/>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0"/>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0"/>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0"/>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0"/>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0"/>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0"/>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0"/>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solidFill>
                <a:schemeClr val="dk1"/>
              </a:solidFill>
              <a:ln w="7725"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10"/>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0"/>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0"/>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Montserrat Black"/>
              <a:buNone/>
              <a:defRPr sz="3200">
                <a:solidFill>
                  <a:schemeClr val="dk1"/>
                </a:solidFill>
                <a:latin typeface="Montserrat Black"/>
                <a:ea typeface="Montserrat Black"/>
                <a:cs typeface="Montserrat Black"/>
                <a:sym typeface="Montserrat Black"/>
              </a:defRPr>
            </a:lvl1pPr>
            <a:lvl2pPr lvl="1"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2pPr>
            <a:lvl3pPr lvl="2"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3pPr>
            <a:lvl4pPr lvl="3"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4pPr>
            <a:lvl5pPr lvl="4"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5pPr>
            <a:lvl6pPr lvl="5"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6pPr>
            <a:lvl7pPr lvl="6"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7pPr>
            <a:lvl8pPr lvl="7"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8pPr>
            <a:lvl9pPr lvl="8" rtl="0">
              <a:spcBef>
                <a:spcPts val="0"/>
              </a:spcBef>
              <a:spcAft>
                <a:spcPts val="0"/>
              </a:spcAft>
              <a:buClr>
                <a:schemeClr val="dk1"/>
              </a:buClr>
              <a:buSzPts val="3200"/>
              <a:buFont typeface="Bebas Neue"/>
              <a:buNone/>
              <a:defRPr sz="32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www.straitstimes.com/singapore/education/7-in-10-parents-send-their-children-for-tuition-st-poll" TargetMode="External"/><Relationship Id="rId2" Type="http://schemas.openxmlformats.org/officeDocument/2006/relationships/hyperlink" Target="https://www.straitstimes.com/singapore/education/families-spent-14b-on-private-tuition-for-kids-last-year-as-parents-fork-out" TargetMode="External"/><Relationship Id="rId1" Type="http://schemas.openxmlformats.org/officeDocument/2006/relationships/slideLayout" Target="../slideLayouts/slideLayout5.xml"/><Relationship Id="rId5" Type="http://schemas.openxmlformats.org/officeDocument/2006/relationships/hyperlink" Target="https://www.theeducatoronline.com/k12/news/majority-of-parents-feel-helpless-with-kids-homework--study/279916" TargetMode="External"/><Relationship Id="rId4" Type="http://schemas.openxmlformats.org/officeDocument/2006/relationships/hyperlink" Target="https://www.straitstimes.com/singapore/education/parents-go-back-to-school-to-learn-how-to-coach-their-children-in-maths"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35"/>
        <p:cNvGrpSpPr/>
        <p:nvPr/>
      </p:nvGrpSpPr>
      <p:grpSpPr>
        <a:xfrm>
          <a:off x="0" y="0"/>
          <a:ext cx="0" cy="0"/>
          <a:chOff x="0" y="0"/>
          <a:chExt cx="0" cy="0"/>
        </a:xfrm>
      </p:grpSpPr>
      <p:sp>
        <p:nvSpPr>
          <p:cNvPr id="436" name="Google Shape;436;p15"/>
          <p:cNvSpPr txBox="1">
            <a:spLocks noGrp="1"/>
          </p:cNvSpPr>
          <p:nvPr>
            <p:ph type="ctrTitle"/>
          </p:nvPr>
        </p:nvSpPr>
        <p:spPr>
          <a:xfrm flipH="1">
            <a:off x="1055100" y="1256688"/>
            <a:ext cx="7033800" cy="2193000"/>
          </a:xfrm>
          <a:prstGeom prst="rect">
            <a:avLst/>
          </a:prstGeom>
        </p:spPr>
        <p:txBody>
          <a:bodyPr spcFirstLastPara="1" wrap="square" lIns="91425" tIns="91425" rIns="91425" bIns="91425" anchor="b" anchorCtr="0">
            <a:noAutofit/>
          </a:bodyPr>
          <a:lstStyle/>
          <a:p>
            <a:pPr marL="0" lvl="0" indent="0" algn="ctr" rtl="0">
              <a:lnSpc>
                <a:spcPct val="100000"/>
              </a:lnSpc>
              <a:spcBef>
                <a:spcPts val="0"/>
              </a:spcBef>
              <a:spcAft>
                <a:spcPts val="0"/>
              </a:spcAft>
              <a:buNone/>
            </a:pPr>
            <a:r>
              <a:rPr lang="en-SG" sz="5200" dirty="0">
                <a:latin typeface="Montserrat Black"/>
                <a:ea typeface="Montserrat Black"/>
                <a:cs typeface="Montserrat Black"/>
                <a:sym typeface="Montserrat Black"/>
              </a:rPr>
              <a:t>AI </a:t>
            </a:r>
            <a:br>
              <a:rPr lang="en-SG" sz="5200" dirty="0">
                <a:latin typeface="Montserrat Black"/>
                <a:ea typeface="Montserrat Black"/>
                <a:cs typeface="Montserrat Black"/>
                <a:sym typeface="Montserrat Black"/>
              </a:rPr>
            </a:br>
            <a:r>
              <a:rPr lang="en-SG" sz="5200" dirty="0">
                <a:latin typeface="Montserrat Black"/>
                <a:ea typeface="Montserrat Black"/>
                <a:cs typeface="Montserrat Black"/>
                <a:sym typeface="Montserrat Black"/>
              </a:rPr>
              <a:t>Meets Mathematics</a:t>
            </a:r>
            <a:endParaRPr sz="2800" dirty="0">
              <a:latin typeface="Montserrat"/>
              <a:ea typeface="Montserrat"/>
              <a:cs typeface="Montserrat"/>
              <a:sym typeface="Montserrat"/>
            </a:endParaRPr>
          </a:p>
        </p:txBody>
      </p:sp>
      <p:sp>
        <p:nvSpPr>
          <p:cNvPr id="437" name="Google Shape;437;p15"/>
          <p:cNvSpPr txBox="1">
            <a:spLocks noGrp="1"/>
          </p:cNvSpPr>
          <p:nvPr>
            <p:ph type="subTitle" idx="1"/>
          </p:nvPr>
        </p:nvSpPr>
        <p:spPr>
          <a:xfrm flipH="1">
            <a:off x="2307600" y="3521113"/>
            <a:ext cx="4528800" cy="36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An Interactive Chatbot for Primary Math</a:t>
            </a:r>
            <a:endParaRPr dirty="0"/>
          </a:p>
        </p:txBody>
      </p:sp>
      <p:pic>
        <p:nvPicPr>
          <p:cNvPr id="438" name="Google Shape;438;p15"/>
          <p:cNvPicPr preferRelativeResize="0"/>
          <p:nvPr/>
        </p:nvPicPr>
        <p:blipFill rotWithShape="1">
          <a:blip r:embed="rId3">
            <a:alphaModFix/>
          </a:blip>
          <a:srcRect l="25537" t="7152" r="23467" b="5838"/>
          <a:stretch/>
        </p:blipFill>
        <p:spPr>
          <a:xfrm flipH="1">
            <a:off x="292161" y="3861800"/>
            <a:ext cx="1920000" cy="1842726"/>
          </a:xfrm>
          <a:prstGeom prst="rect">
            <a:avLst/>
          </a:prstGeom>
          <a:noFill/>
          <a:ln>
            <a:noFill/>
          </a:ln>
        </p:spPr>
      </p:pic>
      <p:pic>
        <p:nvPicPr>
          <p:cNvPr id="439" name="Google Shape;439;p15"/>
          <p:cNvPicPr preferRelativeResize="0"/>
          <p:nvPr/>
        </p:nvPicPr>
        <p:blipFill rotWithShape="1">
          <a:blip r:embed="rId4">
            <a:alphaModFix/>
          </a:blip>
          <a:srcRect l="22009" r="18455"/>
          <a:stretch/>
        </p:blipFill>
        <p:spPr>
          <a:xfrm rot="1020085" flipH="1">
            <a:off x="1540113" y="174240"/>
            <a:ext cx="1187445" cy="1121928"/>
          </a:xfrm>
          <a:prstGeom prst="rect">
            <a:avLst/>
          </a:prstGeom>
          <a:noFill/>
          <a:ln>
            <a:noFill/>
          </a:ln>
        </p:spPr>
      </p:pic>
      <p:grpSp>
        <p:nvGrpSpPr>
          <p:cNvPr id="440" name="Google Shape;440;p15"/>
          <p:cNvGrpSpPr/>
          <p:nvPr/>
        </p:nvGrpSpPr>
        <p:grpSpPr>
          <a:xfrm flipH="1">
            <a:off x="1325823" y="361000"/>
            <a:ext cx="76825" cy="76800"/>
            <a:chOff x="3104875" y="1099400"/>
            <a:chExt cx="76825" cy="76800"/>
          </a:xfrm>
        </p:grpSpPr>
        <p:sp>
          <p:nvSpPr>
            <p:cNvPr id="441" name="Google Shape;441;p1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 name="Google Shape;443;p15"/>
          <p:cNvGrpSpPr/>
          <p:nvPr/>
        </p:nvGrpSpPr>
        <p:grpSpPr>
          <a:xfrm flipH="1">
            <a:off x="2428535" y="4414100"/>
            <a:ext cx="76825" cy="76800"/>
            <a:chOff x="3104875" y="1099400"/>
            <a:chExt cx="76825" cy="76800"/>
          </a:xfrm>
        </p:grpSpPr>
        <p:sp>
          <p:nvSpPr>
            <p:cNvPr id="444" name="Google Shape;444;p1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15"/>
          <p:cNvGrpSpPr/>
          <p:nvPr/>
        </p:nvGrpSpPr>
        <p:grpSpPr>
          <a:xfrm flipH="1">
            <a:off x="6714085" y="729700"/>
            <a:ext cx="76825" cy="76800"/>
            <a:chOff x="3104875" y="1099400"/>
            <a:chExt cx="76825" cy="76800"/>
          </a:xfrm>
        </p:grpSpPr>
        <p:sp>
          <p:nvSpPr>
            <p:cNvPr id="447" name="Google Shape;447;p15"/>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5"/>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49" name="Google Shape;449;p15"/>
          <p:cNvPicPr preferRelativeResize="0"/>
          <p:nvPr/>
        </p:nvPicPr>
        <p:blipFill rotWithShape="1">
          <a:blip r:embed="rId5">
            <a:alphaModFix/>
          </a:blip>
          <a:srcRect l="18647" t="7960" r="8852" b="8336"/>
          <a:stretch/>
        </p:blipFill>
        <p:spPr>
          <a:xfrm rot="1152297" flipH="1">
            <a:off x="7073459" y="317437"/>
            <a:ext cx="1647827" cy="1070150"/>
          </a:xfrm>
          <a:prstGeom prst="rect">
            <a:avLst/>
          </a:prstGeom>
          <a:noFill/>
          <a:ln>
            <a:noFill/>
          </a:ln>
        </p:spPr>
      </p:pic>
      <p:grpSp>
        <p:nvGrpSpPr>
          <p:cNvPr id="450" name="Google Shape;450;p15"/>
          <p:cNvGrpSpPr/>
          <p:nvPr/>
        </p:nvGrpSpPr>
        <p:grpSpPr>
          <a:xfrm>
            <a:off x="6171039" y="2675126"/>
            <a:ext cx="5036265" cy="4113315"/>
            <a:chOff x="4780389" y="2513201"/>
            <a:chExt cx="5036265" cy="4113315"/>
          </a:xfrm>
        </p:grpSpPr>
        <p:grpSp>
          <p:nvGrpSpPr>
            <p:cNvPr id="451" name="Google Shape;451;p15"/>
            <p:cNvGrpSpPr/>
            <p:nvPr/>
          </p:nvGrpSpPr>
          <p:grpSpPr>
            <a:xfrm>
              <a:off x="4780389" y="2513201"/>
              <a:ext cx="5036265" cy="4113315"/>
              <a:chOff x="4673664" y="2214101"/>
              <a:chExt cx="5036265" cy="4113315"/>
            </a:xfrm>
          </p:grpSpPr>
          <p:sp>
            <p:nvSpPr>
              <p:cNvPr id="452" name="Google Shape;452;p15"/>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 name="Google Shape;453;p15"/>
              <p:cNvGrpSpPr/>
              <p:nvPr/>
            </p:nvGrpSpPr>
            <p:grpSpPr>
              <a:xfrm>
                <a:off x="4673664" y="2214101"/>
                <a:ext cx="5036265" cy="4113315"/>
                <a:chOff x="4673664" y="2214101"/>
                <a:chExt cx="5036265" cy="4113315"/>
              </a:xfrm>
            </p:grpSpPr>
            <p:grpSp>
              <p:nvGrpSpPr>
                <p:cNvPr id="454" name="Google Shape;454;p15"/>
                <p:cNvGrpSpPr/>
                <p:nvPr/>
              </p:nvGrpSpPr>
              <p:grpSpPr>
                <a:xfrm>
                  <a:off x="4673664" y="2214101"/>
                  <a:ext cx="5036265" cy="4113315"/>
                  <a:chOff x="3825164" y="427026"/>
                  <a:chExt cx="5036265" cy="4113315"/>
                </a:xfrm>
              </p:grpSpPr>
              <p:sp>
                <p:nvSpPr>
                  <p:cNvPr id="455" name="Google Shape;455;p15"/>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5"/>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5"/>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5"/>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5"/>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5"/>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5"/>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5"/>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5"/>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5"/>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5"/>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5"/>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5"/>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5"/>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5"/>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5"/>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5"/>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5"/>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5"/>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5"/>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5"/>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5"/>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5"/>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5"/>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5"/>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5"/>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5"/>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5"/>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 name="Google Shape;483;p15"/>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5"/>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5"/>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5"/>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5"/>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5"/>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5"/>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5"/>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91" name="Google Shape;491;p15"/>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5"/>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5"/>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 name="Google Shape;494;p15"/>
          <p:cNvGrpSpPr/>
          <p:nvPr/>
        </p:nvGrpSpPr>
        <p:grpSpPr>
          <a:xfrm>
            <a:off x="-3934986" y="-304812"/>
            <a:ext cx="5036265" cy="4113315"/>
            <a:chOff x="4780389" y="2513201"/>
            <a:chExt cx="5036265" cy="4113315"/>
          </a:xfrm>
        </p:grpSpPr>
        <p:grpSp>
          <p:nvGrpSpPr>
            <p:cNvPr id="495" name="Google Shape;495;p15"/>
            <p:cNvGrpSpPr/>
            <p:nvPr/>
          </p:nvGrpSpPr>
          <p:grpSpPr>
            <a:xfrm>
              <a:off x="4780389" y="2513201"/>
              <a:ext cx="5036265" cy="4113315"/>
              <a:chOff x="4673664" y="2214101"/>
              <a:chExt cx="5036265" cy="4113315"/>
            </a:xfrm>
          </p:grpSpPr>
          <p:sp>
            <p:nvSpPr>
              <p:cNvPr id="496" name="Google Shape;496;p15"/>
              <p:cNvSpPr/>
              <p:nvPr/>
            </p:nvSpPr>
            <p:spPr>
              <a:xfrm rot="157512">
                <a:off x="9047033" y="4559649"/>
                <a:ext cx="57072" cy="57047"/>
              </a:xfrm>
              <a:custGeom>
                <a:avLst/>
                <a:gdLst/>
                <a:ahLst/>
                <a:cxnLst/>
                <a:rect l="l" t="t" r="r" b="b"/>
                <a:pathLst>
                  <a:path w="2283" h="2282" extrusionOk="0">
                    <a:moveTo>
                      <a:pt x="1141" y="1"/>
                    </a:moveTo>
                    <a:cubicBezTo>
                      <a:pt x="511" y="1"/>
                      <a:pt x="0" y="512"/>
                      <a:pt x="0" y="1142"/>
                    </a:cubicBezTo>
                    <a:cubicBezTo>
                      <a:pt x="0" y="1771"/>
                      <a:pt x="511" y="2282"/>
                      <a:pt x="1141" y="2282"/>
                    </a:cubicBezTo>
                    <a:cubicBezTo>
                      <a:pt x="1771" y="2282"/>
                      <a:pt x="2282" y="1771"/>
                      <a:pt x="2282" y="1142"/>
                    </a:cubicBezTo>
                    <a:cubicBezTo>
                      <a:pt x="2282"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7" name="Google Shape;497;p15"/>
              <p:cNvGrpSpPr/>
              <p:nvPr/>
            </p:nvGrpSpPr>
            <p:grpSpPr>
              <a:xfrm>
                <a:off x="4673664" y="2214101"/>
                <a:ext cx="5036265" cy="4113315"/>
                <a:chOff x="4673664" y="2214101"/>
                <a:chExt cx="5036265" cy="4113315"/>
              </a:xfrm>
            </p:grpSpPr>
            <p:grpSp>
              <p:nvGrpSpPr>
                <p:cNvPr id="498" name="Google Shape;498;p15"/>
                <p:cNvGrpSpPr/>
                <p:nvPr/>
              </p:nvGrpSpPr>
              <p:grpSpPr>
                <a:xfrm>
                  <a:off x="4673664" y="2214101"/>
                  <a:ext cx="5036265" cy="4113315"/>
                  <a:chOff x="3825164" y="427026"/>
                  <a:chExt cx="5036265" cy="4113315"/>
                </a:xfrm>
              </p:grpSpPr>
              <p:sp>
                <p:nvSpPr>
                  <p:cNvPr id="499" name="Google Shape;499;p15"/>
                  <p:cNvSpPr/>
                  <p:nvPr/>
                </p:nvSpPr>
                <p:spPr>
                  <a:xfrm rot="157512">
                    <a:off x="6915828" y="473247"/>
                    <a:ext cx="650167" cy="721089"/>
                  </a:xfrm>
                  <a:custGeom>
                    <a:avLst/>
                    <a:gdLst/>
                    <a:ahLst/>
                    <a:cxnLst/>
                    <a:rect l="l" t="t" r="r" b="b"/>
                    <a:pathLst>
                      <a:path w="26008" h="28845" fill="none" extrusionOk="0">
                        <a:moveTo>
                          <a:pt x="26008" y="20744"/>
                        </a:moveTo>
                        <a:lnTo>
                          <a:pt x="24980" y="6321"/>
                        </a:lnTo>
                        <a:lnTo>
                          <a:pt x="11976" y="1"/>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5"/>
                  <p:cNvSpPr/>
                  <p:nvPr/>
                </p:nvSpPr>
                <p:spPr>
                  <a:xfrm rot="157512">
                    <a:off x="7541687" y="457392"/>
                    <a:ext cx="650192" cy="721114"/>
                  </a:xfrm>
                  <a:custGeom>
                    <a:avLst/>
                    <a:gdLst/>
                    <a:ahLst/>
                    <a:cxnLst/>
                    <a:rect l="l" t="t" r="r" b="b"/>
                    <a:pathLst>
                      <a:path w="26009" h="28846" fill="none" extrusionOk="0">
                        <a:moveTo>
                          <a:pt x="26009" y="20743"/>
                        </a:moveTo>
                        <a:lnTo>
                          <a:pt x="24981"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5"/>
                  <p:cNvSpPr/>
                  <p:nvPr/>
                </p:nvSpPr>
                <p:spPr>
                  <a:xfrm rot="157512">
                    <a:off x="8167572" y="441537"/>
                    <a:ext cx="650192" cy="721089"/>
                  </a:xfrm>
                  <a:custGeom>
                    <a:avLst/>
                    <a:gdLst/>
                    <a:ahLst/>
                    <a:cxnLst/>
                    <a:rect l="l" t="t" r="r" b="b"/>
                    <a:pathLst>
                      <a:path w="26009" h="28845" fill="none" extrusionOk="0">
                        <a:moveTo>
                          <a:pt x="26008" y="20743"/>
                        </a:moveTo>
                        <a:lnTo>
                          <a:pt x="24980"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5"/>
                  <p:cNvSpPr/>
                  <p:nvPr/>
                </p:nvSpPr>
                <p:spPr>
                  <a:xfrm rot="157512">
                    <a:off x="7242491" y="1007356"/>
                    <a:ext cx="650192" cy="721089"/>
                  </a:xfrm>
                  <a:custGeom>
                    <a:avLst/>
                    <a:gdLst/>
                    <a:ahLst/>
                    <a:cxnLst/>
                    <a:rect l="l" t="t" r="r" b="b"/>
                    <a:pathLst>
                      <a:path w="26009" h="28845" fill="none" extrusionOk="0">
                        <a:moveTo>
                          <a:pt x="26008" y="20743"/>
                        </a:moveTo>
                        <a:lnTo>
                          <a:pt x="24980" y="6321"/>
                        </a:lnTo>
                        <a:lnTo>
                          <a:pt x="11976" y="1"/>
                        </a:lnTo>
                        <a:lnTo>
                          <a:pt x="0" y="8102"/>
                        </a:lnTo>
                        <a:lnTo>
                          <a:pt x="1028" y="22525"/>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5"/>
                  <p:cNvSpPr/>
                  <p:nvPr/>
                </p:nvSpPr>
                <p:spPr>
                  <a:xfrm rot="157512">
                    <a:off x="7868375" y="991501"/>
                    <a:ext cx="650167" cy="721089"/>
                  </a:xfrm>
                  <a:custGeom>
                    <a:avLst/>
                    <a:gdLst/>
                    <a:ahLst/>
                    <a:cxnLst/>
                    <a:rect l="l" t="t" r="r" b="b"/>
                    <a:pathLst>
                      <a:path w="26008" h="28845" fill="none" extrusionOk="0">
                        <a:moveTo>
                          <a:pt x="26008" y="20743"/>
                        </a:moveTo>
                        <a:lnTo>
                          <a:pt x="24980" y="6321"/>
                        </a:lnTo>
                        <a:lnTo>
                          <a:pt x="11976" y="0"/>
                        </a:lnTo>
                        <a:lnTo>
                          <a:pt x="0" y="8102"/>
                        </a:lnTo>
                        <a:lnTo>
                          <a:pt x="1028"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5"/>
                  <p:cNvSpPr/>
                  <p:nvPr/>
                </p:nvSpPr>
                <p:spPr>
                  <a:xfrm rot="157512">
                    <a:off x="6943294" y="1557320"/>
                    <a:ext cx="650167" cy="721089"/>
                  </a:xfrm>
                  <a:custGeom>
                    <a:avLst/>
                    <a:gdLst/>
                    <a:ahLst/>
                    <a:cxnLst/>
                    <a:rect l="l" t="t" r="r" b="b"/>
                    <a:pathLst>
                      <a:path w="26008" h="28845" fill="none" extrusionOk="0">
                        <a:moveTo>
                          <a:pt x="26008" y="20743"/>
                        </a:moveTo>
                        <a:lnTo>
                          <a:pt x="24980" y="6320"/>
                        </a:lnTo>
                        <a:lnTo>
                          <a:pt x="11975" y="1"/>
                        </a:lnTo>
                        <a:lnTo>
                          <a:pt x="0" y="8102"/>
                        </a:lnTo>
                        <a:lnTo>
                          <a:pt x="1028" y="22524"/>
                        </a:lnTo>
                        <a:lnTo>
                          <a:pt x="14032"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5"/>
                  <p:cNvSpPr/>
                  <p:nvPr/>
                </p:nvSpPr>
                <p:spPr>
                  <a:xfrm rot="157512">
                    <a:off x="7569154" y="1541466"/>
                    <a:ext cx="650217" cy="721064"/>
                  </a:xfrm>
                  <a:custGeom>
                    <a:avLst/>
                    <a:gdLst/>
                    <a:ahLst/>
                    <a:cxnLst/>
                    <a:rect l="l" t="t" r="r" b="b"/>
                    <a:pathLst>
                      <a:path w="26010" h="28844" fill="none" extrusionOk="0">
                        <a:moveTo>
                          <a:pt x="26009" y="20743"/>
                        </a:moveTo>
                        <a:lnTo>
                          <a:pt x="24980" y="6321"/>
                        </a:lnTo>
                        <a:lnTo>
                          <a:pt x="11976" y="0"/>
                        </a:lnTo>
                        <a:lnTo>
                          <a:pt x="1" y="8101"/>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5"/>
                  <p:cNvSpPr/>
                  <p:nvPr/>
                </p:nvSpPr>
                <p:spPr>
                  <a:xfrm rot="157512">
                    <a:off x="8195039" y="1525586"/>
                    <a:ext cx="650217" cy="721114"/>
                  </a:xfrm>
                  <a:custGeom>
                    <a:avLst/>
                    <a:gdLst/>
                    <a:ahLst/>
                    <a:cxnLst/>
                    <a:rect l="l" t="t" r="r" b="b"/>
                    <a:pathLst>
                      <a:path w="26010" h="28846" fill="none" extrusionOk="0">
                        <a:moveTo>
                          <a:pt x="26009" y="20743"/>
                        </a:moveTo>
                        <a:lnTo>
                          <a:pt x="24980" y="6322"/>
                        </a:lnTo>
                        <a:lnTo>
                          <a:pt x="11976" y="1"/>
                        </a:lnTo>
                        <a:lnTo>
                          <a:pt x="0" y="8103"/>
                        </a:lnTo>
                        <a:lnTo>
                          <a:pt x="1029"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5"/>
                  <p:cNvSpPr/>
                  <p:nvPr/>
                </p:nvSpPr>
                <p:spPr>
                  <a:xfrm rot="157512">
                    <a:off x="4140535" y="2170703"/>
                    <a:ext cx="650217" cy="721089"/>
                  </a:xfrm>
                  <a:custGeom>
                    <a:avLst/>
                    <a:gdLst/>
                    <a:ahLst/>
                    <a:cxnLst/>
                    <a:rect l="l" t="t" r="r" b="b"/>
                    <a:pathLst>
                      <a:path w="26010" h="28845" fill="none" extrusionOk="0">
                        <a:moveTo>
                          <a:pt x="26009" y="20743"/>
                        </a:moveTo>
                        <a:lnTo>
                          <a:pt x="24980" y="6321"/>
                        </a:lnTo>
                        <a:lnTo>
                          <a:pt x="11977" y="0"/>
                        </a:lnTo>
                        <a:lnTo>
                          <a:pt x="1"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5"/>
                  <p:cNvSpPr/>
                  <p:nvPr/>
                </p:nvSpPr>
                <p:spPr>
                  <a:xfrm rot="157512">
                    <a:off x="4766419" y="2154848"/>
                    <a:ext cx="650192" cy="721089"/>
                  </a:xfrm>
                  <a:custGeom>
                    <a:avLst/>
                    <a:gdLst/>
                    <a:ahLst/>
                    <a:cxnLst/>
                    <a:rect l="l" t="t" r="r" b="b"/>
                    <a:pathLst>
                      <a:path w="26009" h="28845" fill="none" extrusionOk="0">
                        <a:moveTo>
                          <a:pt x="26009" y="20743"/>
                        </a:moveTo>
                        <a:lnTo>
                          <a:pt x="24980" y="6321"/>
                        </a:lnTo>
                        <a:lnTo>
                          <a:pt x="11977" y="1"/>
                        </a:lnTo>
                        <a:lnTo>
                          <a:pt x="0" y="8102"/>
                        </a:lnTo>
                        <a:lnTo>
                          <a:pt x="1029" y="22524"/>
                        </a:lnTo>
                        <a:lnTo>
                          <a:pt x="14034"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5"/>
                  <p:cNvSpPr/>
                  <p:nvPr/>
                </p:nvSpPr>
                <p:spPr>
                  <a:xfrm rot="157512">
                    <a:off x="5392303" y="2138993"/>
                    <a:ext cx="650192" cy="721089"/>
                  </a:xfrm>
                  <a:custGeom>
                    <a:avLst/>
                    <a:gdLst/>
                    <a:ahLst/>
                    <a:cxnLst/>
                    <a:rect l="l" t="t" r="r" b="b"/>
                    <a:pathLst>
                      <a:path w="26009" h="28845" fill="none" extrusionOk="0">
                        <a:moveTo>
                          <a:pt x="26009" y="20743"/>
                        </a:moveTo>
                        <a:lnTo>
                          <a:pt x="24981" y="6321"/>
                        </a:lnTo>
                        <a:lnTo>
                          <a:pt x="11976" y="0"/>
                        </a:lnTo>
                        <a:lnTo>
                          <a:pt x="0" y="8102"/>
                        </a:lnTo>
                        <a:lnTo>
                          <a:pt x="1029"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5"/>
                  <p:cNvSpPr/>
                  <p:nvPr/>
                </p:nvSpPr>
                <p:spPr>
                  <a:xfrm rot="157512">
                    <a:off x="6018188" y="2123139"/>
                    <a:ext cx="650192" cy="721089"/>
                  </a:xfrm>
                  <a:custGeom>
                    <a:avLst/>
                    <a:gdLst/>
                    <a:ahLst/>
                    <a:cxnLst/>
                    <a:rect l="l" t="t" r="r" b="b"/>
                    <a:pathLst>
                      <a:path w="26009" h="28845" fill="none" extrusionOk="0">
                        <a:moveTo>
                          <a:pt x="26008"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5"/>
                  <p:cNvSpPr/>
                  <p:nvPr/>
                </p:nvSpPr>
                <p:spPr>
                  <a:xfrm rot="157512">
                    <a:off x="6644073" y="2107259"/>
                    <a:ext cx="650192" cy="721114"/>
                  </a:xfrm>
                  <a:custGeom>
                    <a:avLst/>
                    <a:gdLst/>
                    <a:ahLst/>
                    <a:cxnLst/>
                    <a:rect l="l" t="t" r="r" b="b"/>
                    <a:pathLst>
                      <a:path w="26009" h="28846" fill="none" extrusionOk="0">
                        <a:moveTo>
                          <a:pt x="26008" y="20743"/>
                        </a:moveTo>
                        <a:lnTo>
                          <a:pt x="24980" y="6321"/>
                        </a:lnTo>
                        <a:lnTo>
                          <a:pt x="11976" y="1"/>
                        </a:lnTo>
                        <a:lnTo>
                          <a:pt x="1" y="8103"/>
                        </a:lnTo>
                        <a:lnTo>
                          <a:pt x="1028"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5"/>
                  <p:cNvSpPr/>
                  <p:nvPr/>
                </p:nvSpPr>
                <p:spPr>
                  <a:xfrm rot="157512">
                    <a:off x="7269957" y="2091430"/>
                    <a:ext cx="650192" cy="721064"/>
                  </a:xfrm>
                  <a:custGeom>
                    <a:avLst/>
                    <a:gdLst/>
                    <a:ahLst/>
                    <a:cxnLst/>
                    <a:rect l="l" t="t" r="r" b="b"/>
                    <a:pathLst>
                      <a:path w="26009" h="28844" fill="none" extrusionOk="0">
                        <a:moveTo>
                          <a:pt x="26009" y="20743"/>
                        </a:moveTo>
                        <a:lnTo>
                          <a:pt x="24980" y="6320"/>
                        </a:lnTo>
                        <a:lnTo>
                          <a:pt x="11976" y="0"/>
                        </a:lnTo>
                        <a:lnTo>
                          <a:pt x="0" y="8101"/>
                        </a:lnTo>
                        <a:lnTo>
                          <a:pt x="1028"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5"/>
                  <p:cNvSpPr/>
                  <p:nvPr/>
                </p:nvSpPr>
                <p:spPr>
                  <a:xfrm rot="157512">
                    <a:off x="7895842" y="2075550"/>
                    <a:ext cx="650192" cy="721089"/>
                  </a:xfrm>
                  <a:custGeom>
                    <a:avLst/>
                    <a:gdLst/>
                    <a:ahLst/>
                    <a:cxnLst/>
                    <a:rect l="l" t="t" r="r" b="b"/>
                    <a:pathLst>
                      <a:path w="26009" h="28845" fill="none" extrusionOk="0">
                        <a:moveTo>
                          <a:pt x="26009" y="20743"/>
                        </a:moveTo>
                        <a:lnTo>
                          <a:pt x="24980" y="6322"/>
                        </a:lnTo>
                        <a:lnTo>
                          <a:pt x="11976" y="1"/>
                        </a:lnTo>
                        <a:lnTo>
                          <a:pt x="0" y="8102"/>
                        </a:lnTo>
                        <a:lnTo>
                          <a:pt x="1029"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5"/>
                  <p:cNvSpPr/>
                  <p:nvPr/>
                </p:nvSpPr>
                <p:spPr>
                  <a:xfrm rot="157512">
                    <a:off x="3841337" y="2720667"/>
                    <a:ext cx="650192" cy="721114"/>
                  </a:xfrm>
                  <a:custGeom>
                    <a:avLst/>
                    <a:gdLst/>
                    <a:ahLst/>
                    <a:cxnLst/>
                    <a:rect l="l" t="t" r="r" b="b"/>
                    <a:pathLst>
                      <a:path w="26009" h="28846" fill="none" extrusionOk="0">
                        <a:moveTo>
                          <a:pt x="26009" y="20743"/>
                        </a:moveTo>
                        <a:lnTo>
                          <a:pt x="24980" y="6321"/>
                        </a:lnTo>
                        <a:lnTo>
                          <a:pt x="11975" y="0"/>
                        </a:lnTo>
                        <a:lnTo>
                          <a:pt x="0" y="8102"/>
                        </a:lnTo>
                        <a:lnTo>
                          <a:pt x="1029" y="22524"/>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5"/>
                  <p:cNvSpPr/>
                  <p:nvPr/>
                </p:nvSpPr>
                <p:spPr>
                  <a:xfrm rot="157512">
                    <a:off x="4467198" y="2704787"/>
                    <a:ext cx="650217" cy="721114"/>
                  </a:xfrm>
                  <a:custGeom>
                    <a:avLst/>
                    <a:gdLst/>
                    <a:ahLst/>
                    <a:cxnLst/>
                    <a:rect l="l" t="t" r="r" b="b"/>
                    <a:pathLst>
                      <a:path w="26010" h="28846" fill="none" extrusionOk="0">
                        <a:moveTo>
                          <a:pt x="26010" y="20743"/>
                        </a:moveTo>
                        <a:lnTo>
                          <a:pt x="24982" y="6322"/>
                        </a:lnTo>
                        <a:lnTo>
                          <a:pt x="11977" y="1"/>
                        </a:lnTo>
                        <a:lnTo>
                          <a:pt x="1" y="8103"/>
                        </a:lnTo>
                        <a:lnTo>
                          <a:pt x="1030" y="22525"/>
                        </a:lnTo>
                        <a:lnTo>
                          <a:pt x="14033"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5"/>
                  <p:cNvSpPr/>
                  <p:nvPr/>
                </p:nvSpPr>
                <p:spPr>
                  <a:xfrm rot="157512">
                    <a:off x="5093107" y="2688958"/>
                    <a:ext cx="650192" cy="721089"/>
                  </a:xfrm>
                  <a:custGeom>
                    <a:avLst/>
                    <a:gdLst/>
                    <a:ahLst/>
                    <a:cxnLst/>
                    <a:rect l="l" t="t" r="r" b="b"/>
                    <a:pathLst>
                      <a:path w="26009" h="28845" fill="none" extrusionOk="0">
                        <a:moveTo>
                          <a:pt x="26008" y="20743"/>
                        </a:moveTo>
                        <a:lnTo>
                          <a:pt x="24980" y="6320"/>
                        </a:lnTo>
                        <a:lnTo>
                          <a:pt x="11976" y="0"/>
                        </a:lnTo>
                        <a:lnTo>
                          <a:pt x="1" y="8102"/>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5"/>
                  <p:cNvSpPr/>
                  <p:nvPr/>
                </p:nvSpPr>
                <p:spPr>
                  <a:xfrm rot="157512">
                    <a:off x="5718992" y="2673103"/>
                    <a:ext cx="650192" cy="721064"/>
                  </a:xfrm>
                  <a:custGeom>
                    <a:avLst/>
                    <a:gdLst/>
                    <a:ahLst/>
                    <a:cxnLst/>
                    <a:rect l="l" t="t" r="r" b="b"/>
                    <a:pathLst>
                      <a:path w="26009" h="28844" fill="none" extrusionOk="0">
                        <a:moveTo>
                          <a:pt x="26008" y="20743"/>
                        </a:moveTo>
                        <a:lnTo>
                          <a:pt x="24980" y="6321"/>
                        </a:lnTo>
                        <a:lnTo>
                          <a:pt x="11976" y="0"/>
                        </a:lnTo>
                        <a:lnTo>
                          <a:pt x="0" y="8101"/>
                        </a:lnTo>
                        <a:lnTo>
                          <a:pt x="1028" y="22524"/>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5"/>
                  <p:cNvSpPr/>
                  <p:nvPr/>
                </p:nvSpPr>
                <p:spPr>
                  <a:xfrm rot="157512">
                    <a:off x="6344876" y="2657223"/>
                    <a:ext cx="650167" cy="721114"/>
                  </a:xfrm>
                  <a:custGeom>
                    <a:avLst/>
                    <a:gdLst/>
                    <a:ahLst/>
                    <a:cxnLst/>
                    <a:rect l="l" t="t" r="r" b="b"/>
                    <a:pathLst>
                      <a:path w="26008" h="28846" fill="none" extrusionOk="0">
                        <a:moveTo>
                          <a:pt x="26008" y="20743"/>
                        </a:moveTo>
                        <a:lnTo>
                          <a:pt x="24980" y="6321"/>
                        </a:lnTo>
                        <a:lnTo>
                          <a:pt x="11975" y="1"/>
                        </a:lnTo>
                        <a:lnTo>
                          <a:pt x="0" y="8103"/>
                        </a:lnTo>
                        <a:lnTo>
                          <a:pt x="1028" y="22525"/>
                        </a:lnTo>
                        <a:lnTo>
                          <a:pt x="14032"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5"/>
                  <p:cNvSpPr/>
                  <p:nvPr/>
                </p:nvSpPr>
                <p:spPr>
                  <a:xfrm rot="157512">
                    <a:off x="6970736" y="2641369"/>
                    <a:ext cx="650217" cy="721114"/>
                  </a:xfrm>
                  <a:custGeom>
                    <a:avLst/>
                    <a:gdLst/>
                    <a:ahLst/>
                    <a:cxnLst/>
                    <a:rect l="l" t="t" r="r" b="b"/>
                    <a:pathLst>
                      <a:path w="26010" h="28846" fill="none" extrusionOk="0">
                        <a:moveTo>
                          <a:pt x="26010" y="20743"/>
                        </a:moveTo>
                        <a:lnTo>
                          <a:pt x="24981" y="6321"/>
                        </a:lnTo>
                        <a:lnTo>
                          <a:pt x="11976" y="0"/>
                        </a:lnTo>
                        <a:lnTo>
                          <a:pt x="1" y="8102"/>
                        </a:lnTo>
                        <a:lnTo>
                          <a:pt x="1029"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5"/>
                  <p:cNvSpPr/>
                  <p:nvPr/>
                </p:nvSpPr>
                <p:spPr>
                  <a:xfrm rot="157512">
                    <a:off x="4168001" y="3254751"/>
                    <a:ext cx="650217" cy="721114"/>
                  </a:xfrm>
                  <a:custGeom>
                    <a:avLst/>
                    <a:gdLst/>
                    <a:ahLst/>
                    <a:cxnLst/>
                    <a:rect l="l" t="t" r="r" b="b"/>
                    <a:pathLst>
                      <a:path w="26010" h="28846" fill="none" extrusionOk="0">
                        <a:moveTo>
                          <a:pt x="26009" y="20744"/>
                        </a:moveTo>
                        <a:lnTo>
                          <a:pt x="24980" y="6322"/>
                        </a:lnTo>
                        <a:lnTo>
                          <a:pt x="11977" y="1"/>
                        </a:lnTo>
                        <a:lnTo>
                          <a:pt x="0" y="8103"/>
                        </a:lnTo>
                        <a:lnTo>
                          <a:pt x="1029"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5"/>
                  <p:cNvSpPr/>
                  <p:nvPr/>
                </p:nvSpPr>
                <p:spPr>
                  <a:xfrm rot="157512">
                    <a:off x="4793885" y="3238896"/>
                    <a:ext cx="650192" cy="721114"/>
                  </a:xfrm>
                  <a:custGeom>
                    <a:avLst/>
                    <a:gdLst/>
                    <a:ahLst/>
                    <a:cxnLst/>
                    <a:rect l="l" t="t" r="r" b="b"/>
                    <a:pathLst>
                      <a:path w="26009" h="28846" fill="none" extrusionOk="0">
                        <a:moveTo>
                          <a:pt x="26009" y="20743"/>
                        </a:moveTo>
                        <a:lnTo>
                          <a:pt x="24981" y="6321"/>
                        </a:lnTo>
                        <a:lnTo>
                          <a:pt x="11977" y="0"/>
                        </a:lnTo>
                        <a:lnTo>
                          <a:pt x="0"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5"/>
                  <p:cNvSpPr/>
                  <p:nvPr/>
                </p:nvSpPr>
                <p:spPr>
                  <a:xfrm rot="157512">
                    <a:off x="5419770" y="3223067"/>
                    <a:ext cx="650192" cy="721064"/>
                  </a:xfrm>
                  <a:custGeom>
                    <a:avLst/>
                    <a:gdLst/>
                    <a:ahLst/>
                    <a:cxnLst/>
                    <a:rect l="l" t="t" r="r" b="b"/>
                    <a:pathLst>
                      <a:path w="26009" h="28844" fill="none" extrusionOk="0">
                        <a:moveTo>
                          <a:pt x="26009" y="20743"/>
                        </a:moveTo>
                        <a:lnTo>
                          <a:pt x="24981" y="6320"/>
                        </a:lnTo>
                        <a:lnTo>
                          <a:pt x="11976" y="0"/>
                        </a:lnTo>
                        <a:lnTo>
                          <a:pt x="1" y="8101"/>
                        </a:lnTo>
                        <a:lnTo>
                          <a:pt x="1029" y="22523"/>
                        </a:lnTo>
                        <a:lnTo>
                          <a:pt x="14033" y="28844"/>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5"/>
                  <p:cNvSpPr/>
                  <p:nvPr/>
                </p:nvSpPr>
                <p:spPr>
                  <a:xfrm rot="157512">
                    <a:off x="6045654" y="3207187"/>
                    <a:ext cx="650192" cy="721114"/>
                  </a:xfrm>
                  <a:custGeom>
                    <a:avLst/>
                    <a:gdLst/>
                    <a:ahLst/>
                    <a:cxnLst/>
                    <a:rect l="l" t="t" r="r" b="b"/>
                    <a:pathLst>
                      <a:path w="26009" h="28846" fill="none" extrusionOk="0">
                        <a:moveTo>
                          <a:pt x="26008" y="20743"/>
                        </a:moveTo>
                        <a:lnTo>
                          <a:pt x="24980" y="6321"/>
                        </a:lnTo>
                        <a:lnTo>
                          <a:pt x="11976" y="1"/>
                        </a:lnTo>
                        <a:lnTo>
                          <a:pt x="1" y="8102"/>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5"/>
                  <p:cNvSpPr/>
                  <p:nvPr/>
                </p:nvSpPr>
                <p:spPr>
                  <a:xfrm rot="157512">
                    <a:off x="3868779" y="3804714"/>
                    <a:ext cx="650217" cy="721114"/>
                  </a:xfrm>
                  <a:custGeom>
                    <a:avLst/>
                    <a:gdLst/>
                    <a:ahLst/>
                    <a:cxnLst/>
                    <a:rect l="l" t="t" r="r" b="b"/>
                    <a:pathLst>
                      <a:path w="26010" h="28846" fill="none" extrusionOk="0">
                        <a:moveTo>
                          <a:pt x="26010" y="20744"/>
                        </a:moveTo>
                        <a:lnTo>
                          <a:pt x="24982" y="6322"/>
                        </a:lnTo>
                        <a:lnTo>
                          <a:pt x="11977" y="1"/>
                        </a:lnTo>
                        <a:lnTo>
                          <a:pt x="1" y="8102"/>
                        </a:lnTo>
                        <a:lnTo>
                          <a:pt x="1030" y="22525"/>
                        </a:lnTo>
                        <a:lnTo>
                          <a:pt x="14034" y="28846"/>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5"/>
                  <p:cNvSpPr/>
                  <p:nvPr/>
                </p:nvSpPr>
                <p:spPr>
                  <a:xfrm rot="157512">
                    <a:off x="4494689" y="3788860"/>
                    <a:ext cx="650192" cy="721114"/>
                  </a:xfrm>
                  <a:custGeom>
                    <a:avLst/>
                    <a:gdLst/>
                    <a:ahLst/>
                    <a:cxnLst/>
                    <a:rect l="l" t="t" r="r" b="b"/>
                    <a:pathLst>
                      <a:path w="26009" h="28846" fill="none" extrusionOk="0">
                        <a:moveTo>
                          <a:pt x="26008" y="20743"/>
                        </a:moveTo>
                        <a:lnTo>
                          <a:pt x="24980" y="6321"/>
                        </a:lnTo>
                        <a:lnTo>
                          <a:pt x="11976" y="1"/>
                        </a:lnTo>
                        <a:lnTo>
                          <a:pt x="1" y="8103"/>
                        </a:lnTo>
                        <a:lnTo>
                          <a:pt x="1029" y="22525"/>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5"/>
                  <p:cNvSpPr/>
                  <p:nvPr/>
                </p:nvSpPr>
                <p:spPr>
                  <a:xfrm rot="157512">
                    <a:off x="5120574" y="3773006"/>
                    <a:ext cx="650192" cy="721089"/>
                  </a:xfrm>
                  <a:custGeom>
                    <a:avLst/>
                    <a:gdLst/>
                    <a:ahLst/>
                    <a:cxnLst/>
                    <a:rect l="l" t="t" r="r" b="b"/>
                    <a:pathLst>
                      <a:path w="26009" h="28845" fill="none" extrusionOk="0">
                        <a:moveTo>
                          <a:pt x="26008" y="20744"/>
                        </a:moveTo>
                        <a:lnTo>
                          <a:pt x="24980" y="6321"/>
                        </a:lnTo>
                        <a:lnTo>
                          <a:pt x="11976" y="0"/>
                        </a:lnTo>
                        <a:lnTo>
                          <a:pt x="0" y="8102"/>
                        </a:lnTo>
                        <a:lnTo>
                          <a:pt x="1028" y="22524"/>
                        </a:lnTo>
                        <a:lnTo>
                          <a:pt x="14033" y="28845"/>
                        </a:lnTo>
                        <a:close/>
                      </a:path>
                    </a:pathLst>
                  </a:custGeom>
                  <a:noFill/>
                  <a:ln w="7725" cap="flat" cmpd="sng">
                    <a:solidFill>
                      <a:schemeClr val="dk2"/>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 name="Google Shape;527;p15"/>
                <p:cNvSpPr/>
                <p:nvPr/>
              </p:nvSpPr>
              <p:spPr>
                <a:xfrm rot="157512">
                  <a:off x="6228998" y="4446717"/>
                  <a:ext cx="57072" cy="57047"/>
                </a:xfrm>
                <a:custGeom>
                  <a:avLst/>
                  <a:gdLst/>
                  <a:ahLst/>
                  <a:cxnLst/>
                  <a:rect l="l" t="t" r="r" b="b"/>
                  <a:pathLst>
                    <a:path w="2283" h="2282" extrusionOk="0">
                      <a:moveTo>
                        <a:pt x="1142" y="0"/>
                      </a:moveTo>
                      <a:cubicBezTo>
                        <a:pt x="512" y="0"/>
                        <a:pt x="1" y="511"/>
                        <a:pt x="1" y="1141"/>
                      </a:cubicBezTo>
                      <a:cubicBezTo>
                        <a:pt x="1" y="1771"/>
                        <a:pt x="512" y="2281"/>
                        <a:pt x="1142" y="2281"/>
                      </a:cubicBezTo>
                      <a:cubicBezTo>
                        <a:pt x="1772" y="2281"/>
                        <a:pt x="2283" y="1772"/>
                        <a:pt x="2283" y="1141"/>
                      </a:cubicBezTo>
                      <a:cubicBezTo>
                        <a:pt x="2283" y="511"/>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5"/>
                <p:cNvSpPr/>
                <p:nvPr/>
              </p:nvSpPr>
              <p:spPr>
                <a:xfrm rot="157512">
                  <a:off x="9351770" y="4005108"/>
                  <a:ext cx="57047" cy="57072"/>
                </a:xfrm>
                <a:custGeom>
                  <a:avLst/>
                  <a:gdLst/>
                  <a:ahLst/>
                  <a:cxnLst/>
                  <a:rect l="l" t="t" r="r" b="b"/>
                  <a:pathLst>
                    <a:path w="2282" h="2283" extrusionOk="0">
                      <a:moveTo>
                        <a:pt x="1141" y="0"/>
                      </a:moveTo>
                      <a:cubicBezTo>
                        <a:pt x="511" y="0"/>
                        <a:pt x="0" y="511"/>
                        <a:pt x="0" y="1141"/>
                      </a:cubicBezTo>
                      <a:cubicBezTo>
                        <a:pt x="0" y="1772"/>
                        <a:pt x="511" y="2282"/>
                        <a:pt x="1141" y="2282"/>
                      </a:cubicBezTo>
                      <a:cubicBezTo>
                        <a:pt x="1771" y="2282"/>
                        <a:pt x="2281" y="1772"/>
                        <a:pt x="2281" y="1141"/>
                      </a:cubicBezTo>
                      <a:cubicBezTo>
                        <a:pt x="2281" y="511"/>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5"/>
                <p:cNvSpPr/>
                <p:nvPr/>
              </p:nvSpPr>
              <p:spPr>
                <a:xfrm rot="157512">
                  <a:off x="8403706" y="3847890"/>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5"/>
                <p:cNvSpPr/>
                <p:nvPr/>
              </p:nvSpPr>
              <p:spPr>
                <a:xfrm rot="157512">
                  <a:off x="8124633" y="5115580"/>
                  <a:ext cx="57047" cy="57047"/>
                </a:xfrm>
                <a:custGeom>
                  <a:avLst/>
                  <a:gdLst/>
                  <a:ahLst/>
                  <a:cxnLst/>
                  <a:rect l="l" t="t" r="r" b="b"/>
                  <a:pathLst>
                    <a:path w="2282" h="2282" extrusionOk="0">
                      <a:moveTo>
                        <a:pt x="1140" y="0"/>
                      </a:moveTo>
                      <a:cubicBezTo>
                        <a:pt x="511" y="0"/>
                        <a:pt x="0" y="511"/>
                        <a:pt x="0" y="1141"/>
                      </a:cubicBezTo>
                      <a:cubicBezTo>
                        <a:pt x="0" y="1771"/>
                        <a:pt x="510" y="2281"/>
                        <a:pt x="1140" y="2281"/>
                      </a:cubicBezTo>
                      <a:cubicBezTo>
                        <a:pt x="1771" y="2281"/>
                        <a:pt x="2281" y="1771"/>
                        <a:pt x="2281" y="1141"/>
                      </a:cubicBezTo>
                      <a:cubicBezTo>
                        <a:pt x="2281" y="511"/>
                        <a:pt x="1771" y="0"/>
                        <a:pt x="11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5"/>
                <p:cNvSpPr/>
                <p:nvPr/>
              </p:nvSpPr>
              <p:spPr>
                <a:xfrm rot="157512">
                  <a:off x="6574005" y="5703526"/>
                  <a:ext cx="57072" cy="57047"/>
                </a:xfrm>
                <a:custGeom>
                  <a:avLst/>
                  <a:gdLst/>
                  <a:ahLst/>
                  <a:cxnLst/>
                  <a:rect l="l" t="t" r="r" b="b"/>
                  <a:pathLst>
                    <a:path w="2283" h="2282" extrusionOk="0">
                      <a:moveTo>
                        <a:pt x="1141" y="1"/>
                      </a:moveTo>
                      <a:cubicBezTo>
                        <a:pt x="511" y="1"/>
                        <a:pt x="0" y="511"/>
                        <a:pt x="0" y="1141"/>
                      </a:cubicBezTo>
                      <a:cubicBezTo>
                        <a:pt x="0" y="1771"/>
                        <a:pt x="511" y="2282"/>
                        <a:pt x="1141" y="2282"/>
                      </a:cubicBezTo>
                      <a:cubicBezTo>
                        <a:pt x="1771" y="2282"/>
                        <a:pt x="2282" y="1771"/>
                        <a:pt x="2282" y="1141"/>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5"/>
                <p:cNvSpPr/>
                <p:nvPr/>
              </p:nvSpPr>
              <p:spPr>
                <a:xfrm rot="157512">
                  <a:off x="5957267" y="6080755"/>
                  <a:ext cx="57072" cy="57047"/>
                </a:xfrm>
                <a:custGeom>
                  <a:avLst/>
                  <a:gdLst/>
                  <a:ahLst/>
                  <a:cxnLst/>
                  <a:rect l="l" t="t" r="r" b="b"/>
                  <a:pathLst>
                    <a:path w="2283" h="2282" extrusionOk="0">
                      <a:moveTo>
                        <a:pt x="1141" y="0"/>
                      </a:moveTo>
                      <a:cubicBezTo>
                        <a:pt x="511" y="0"/>
                        <a:pt x="0" y="510"/>
                        <a:pt x="0" y="1140"/>
                      </a:cubicBezTo>
                      <a:cubicBezTo>
                        <a:pt x="0" y="1770"/>
                        <a:pt x="511" y="2281"/>
                        <a:pt x="1141" y="2281"/>
                      </a:cubicBezTo>
                      <a:cubicBezTo>
                        <a:pt x="1771" y="2281"/>
                        <a:pt x="2282" y="1770"/>
                        <a:pt x="2282" y="1140"/>
                      </a:cubicBezTo>
                      <a:cubicBezTo>
                        <a:pt x="2282" y="510"/>
                        <a:pt x="1771"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5"/>
                <p:cNvSpPr/>
                <p:nvPr/>
              </p:nvSpPr>
              <p:spPr>
                <a:xfrm rot="157512">
                  <a:off x="5929801" y="4996682"/>
                  <a:ext cx="57072" cy="57047"/>
                </a:xfrm>
                <a:custGeom>
                  <a:avLst/>
                  <a:gdLst/>
                  <a:ahLst/>
                  <a:cxnLst/>
                  <a:rect l="l" t="t" r="r" b="b"/>
                  <a:pathLst>
                    <a:path w="2283" h="2282" extrusionOk="0">
                      <a:moveTo>
                        <a:pt x="1142" y="0"/>
                      </a:moveTo>
                      <a:cubicBezTo>
                        <a:pt x="511" y="0"/>
                        <a:pt x="1" y="510"/>
                        <a:pt x="1" y="1140"/>
                      </a:cubicBezTo>
                      <a:cubicBezTo>
                        <a:pt x="1" y="1771"/>
                        <a:pt x="511" y="2281"/>
                        <a:pt x="1142" y="2281"/>
                      </a:cubicBezTo>
                      <a:cubicBezTo>
                        <a:pt x="1772" y="2281"/>
                        <a:pt x="2283" y="1771"/>
                        <a:pt x="2283" y="1140"/>
                      </a:cubicBezTo>
                      <a:cubicBezTo>
                        <a:pt x="2283" y="510"/>
                        <a:pt x="1772"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5"/>
                <p:cNvSpPr/>
                <p:nvPr/>
              </p:nvSpPr>
              <p:spPr>
                <a:xfrm rot="157512">
                  <a:off x="9015730" y="3465389"/>
                  <a:ext cx="57047" cy="57072"/>
                </a:xfrm>
                <a:custGeom>
                  <a:avLst/>
                  <a:gdLst/>
                  <a:ahLst/>
                  <a:cxnLst/>
                  <a:rect l="l" t="t" r="r" b="b"/>
                  <a:pathLst>
                    <a:path w="2282" h="2283" extrusionOk="0">
                      <a:moveTo>
                        <a:pt x="1142" y="0"/>
                      </a:moveTo>
                      <a:cubicBezTo>
                        <a:pt x="512" y="0"/>
                        <a:pt x="1" y="511"/>
                        <a:pt x="1" y="1141"/>
                      </a:cubicBezTo>
                      <a:cubicBezTo>
                        <a:pt x="1" y="1771"/>
                        <a:pt x="512" y="2282"/>
                        <a:pt x="1142" y="2282"/>
                      </a:cubicBezTo>
                      <a:cubicBezTo>
                        <a:pt x="1771" y="2282"/>
                        <a:pt x="2282" y="1771"/>
                        <a:pt x="2282" y="1141"/>
                      </a:cubicBezTo>
                      <a:cubicBezTo>
                        <a:pt x="2282" y="511"/>
                        <a:pt x="1771" y="0"/>
                        <a:pt x="114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5" name="Google Shape;535;p15"/>
            <p:cNvSpPr/>
            <p:nvPr/>
          </p:nvSpPr>
          <p:spPr>
            <a:xfrm rot="157512">
              <a:off x="8799542" y="3225845"/>
              <a:ext cx="57022" cy="57072"/>
            </a:xfrm>
            <a:custGeom>
              <a:avLst/>
              <a:gdLst/>
              <a:ahLst/>
              <a:cxnLst/>
              <a:rect l="l" t="t" r="r" b="b"/>
              <a:pathLst>
                <a:path w="2281" h="2283" extrusionOk="0">
                  <a:moveTo>
                    <a:pt x="1141" y="1"/>
                  </a:moveTo>
                  <a:cubicBezTo>
                    <a:pt x="511" y="1"/>
                    <a:pt x="0" y="512"/>
                    <a:pt x="0" y="1142"/>
                  </a:cubicBezTo>
                  <a:cubicBezTo>
                    <a:pt x="0" y="1772"/>
                    <a:pt x="511" y="2283"/>
                    <a:pt x="1141" y="2283"/>
                  </a:cubicBezTo>
                  <a:cubicBezTo>
                    <a:pt x="1771" y="2283"/>
                    <a:pt x="2281" y="1772"/>
                    <a:pt x="2281" y="1142"/>
                  </a:cubicBezTo>
                  <a:cubicBezTo>
                    <a:pt x="2281" y="512"/>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5"/>
            <p:cNvSpPr/>
            <p:nvPr/>
          </p:nvSpPr>
          <p:spPr>
            <a:xfrm rot="157512">
              <a:off x="5710335" y="4761896"/>
              <a:ext cx="57072" cy="57072"/>
            </a:xfrm>
            <a:custGeom>
              <a:avLst/>
              <a:gdLst/>
              <a:ahLst/>
              <a:cxnLst/>
              <a:rect l="l" t="t" r="r" b="b"/>
              <a:pathLst>
                <a:path w="2283" h="2283" extrusionOk="0">
                  <a:moveTo>
                    <a:pt x="1141" y="1"/>
                  </a:moveTo>
                  <a:cubicBezTo>
                    <a:pt x="511" y="1"/>
                    <a:pt x="0" y="511"/>
                    <a:pt x="0" y="1142"/>
                  </a:cubicBezTo>
                  <a:cubicBezTo>
                    <a:pt x="0" y="1772"/>
                    <a:pt x="511" y="2283"/>
                    <a:pt x="1141" y="2283"/>
                  </a:cubicBezTo>
                  <a:cubicBezTo>
                    <a:pt x="1771" y="2283"/>
                    <a:pt x="2282" y="1772"/>
                    <a:pt x="2282" y="1142"/>
                  </a:cubicBezTo>
                  <a:cubicBezTo>
                    <a:pt x="2282" y="511"/>
                    <a:pt x="1771" y="1"/>
                    <a:pt x="11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5"/>
            <p:cNvSpPr/>
            <p:nvPr/>
          </p:nvSpPr>
          <p:spPr>
            <a:xfrm rot="157512">
              <a:off x="7885492" y="4168682"/>
              <a:ext cx="57047" cy="57047"/>
            </a:xfrm>
            <a:custGeom>
              <a:avLst/>
              <a:gdLst/>
              <a:ahLst/>
              <a:cxnLst/>
              <a:rect l="l" t="t" r="r" b="b"/>
              <a:pathLst>
                <a:path w="2282" h="2282" extrusionOk="0">
                  <a:moveTo>
                    <a:pt x="1141" y="0"/>
                  </a:moveTo>
                  <a:cubicBezTo>
                    <a:pt x="511" y="0"/>
                    <a:pt x="0" y="511"/>
                    <a:pt x="0" y="1141"/>
                  </a:cubicBezTo>
                  <a:cubicBezTo>
                    <a:pt x="0" y="1770"/>
                    <a:pt x="511" y="2281"/>
                    <a:pt x="1141" y="2281"/>
                  </a:cubicBezTo>
                  <a:cubicBezTo>
                    <a:pt x="1772" y="2281"/>
                    <a:pt x="2281" y="1770"/>
                    <a:pt x="2281" y="1141"/>
                  </a:cubicBezTo>
                  <a:cubicBezTo>
                    <a:pt x="2281" y="511"/>
                    <a:pt x="1772" y="0"/>
                    <a:pt x="1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78A40-3C28-3166-B546-56ED409F2253}"/>
              </a:ext>
            </a:extLst>
          </p:cNvPr>
          <p:cNvSpPr>
            <a:spLocks noGrp="1"/>
          </p:cNvSpPr>
          <p:nvPr>
            <p:ph type="title"/>
          </p:nvPr>
        </p:nvSpPr>
        <p:spPr/>
        <p:txBody>
          <a:bodyPr/>
          <a:lstStyle/>
          <a:p>
            <a:r>
              <a:rPr lang="en-US" dirty="0"/>
              <a:t>COGNITIVE LEVEL</a:t>
            </a:r>
          </a:p>
        </p:txBody>
      </p:sp>
      <p:sp>
        <p:nvSpPr>
          <p:cNvPr id="3" name="Text Placeholder 2">
            <a:extLst>
              <a:ext uri="{FF2B5EF4-FFF2-40B4-BE49-F238E27FC236}">
                <a16:creationId xmlns:a16="http://schemas.microsoft.com/office/drawing/2014/main" id="{FFEB6E3F-7F44-A862-6B0E-E3E7528F0D78}"/>
              </a:ext>
            </a:extLst>
          </p:cNvPr>
          <p:cNvSpPr>
            <a:spLocks noGrp="1"/>
          </p:cNvSpPr>
          <p:nvPr>
            <p:ph type="body" idx="1"/>
          </p:nvPr>
        </p:nvSpPr>
        <p:spPr>
          <a:xfrm>
            <a:off x="720000" y="1435350"/>
            <a:ext cx="7704000" cy="3402868"/>
          </a:xfrm>
        </p:spPr>
        <p:txBody>
          <a:bodyPr/>
          <a:lstStyle/>
          <a:p>
            <a:pPr marL="139700" indent="0">
              <a:buNone/>
            </a:pPr>
            <a:r>
              <a:rPr lang="en-SG" sz="1200" b="0" dirty="0">
                <a:solidFill>
                  <a:srgbClr val="FFFF00"/>
                </a:solidFill>
                <a:effectLst/>
                <a:latin typeface="Menlo" panose="020B0609030804020204" pitchFamily="49" charset="0"/>
              </a:rPr>
              <a:t>prompt = </a:t>
            </a:r>
            <a:r>
              <a:rPr lang="en-SG" sz="1200" b="0" dirty="0">
                <a:solidFill>
                  <a:schemeClr val="accent1">
                    <a:lumMod val="40000"/>
                    <a:lumOff val="60000"/>
                  </a:schemeClr>
                </a:solidFill>
                <a:effectLst/>
                <a:latin typeface="Menlo" panose="020B0609030804020204" pitchFamily="49" charset="0"/>
              </a:rPr>
              <a:t>(</a:t>
            </a:r>
          </a:p>
          <a:p>
            <a:pPr marL="139700" indent="0">
              <a:buNone/>
            </a:pPr>
            <a:r>
              <a:rPr lang="en-SG" sz="1200" b="0" dirty="0">
                <a:solidFill>
                  <a:schemeClr val="accent1">
                    <a:lumMod val="40000"/>
                    <a:lumOff val="60000"/>
                  </a:schemeClr>
                </a:solidFill>
                <a:effectLst/>
                <a:latin typeface="Menlo" panose="020B0609030804020204" pitchFamily="49" charset="0"/>
              </a:rPr>
              <a:t>"Here are the classifications:\n"</a:t>
            </a:r>
          </a:p>
          <a:p>
            <a:pPr marL="139700" indent="0">
              <a:buNone/>
            </a:pPr>
            <a:r>
              <a:rPr lang="en-SG" sz="1200" b="0" dirty="0">
                <a:solidFill>
                  <a:schemeClr val="accent1">
                    <a:lumMod val="40000"/>
                    <a:lumOff val="60000"/>
                  </a:schemeClr>
                </a:solidFill>
                <a:effectLst/>
                <a:latin typeface="Menlo" panose="020B0609030804020204" pitchFamily="49" charset="0"/>
              </a:rPr>
              <a:t>"AO1: </a:t>
            </a:r>
            <a:r>
              <a:rPr lang="en-SG" sz="1200" b="0" dirty="0">
                <a:solidFill>
                  <a:srgbClr val="FF7E79"/>
                </a:solidFill>
                <a:effectLst/>
                <a:latin typeface="Menlo" panose="020B0609030804020204" pitchFamily="49" charset="0"/>
              </a:rPr>
              <a:t>Recall</a:t>
            </a:r>
            <a:r>
              <a:rPr lang="en-SG" sz="1200" b="0" dirty="0">
                <a:solidFill>
                  <a:schemeClr val="accent1">
                    <a:lumMod val="40000"/>
                    <a:lumOff val="60000"/>
                  </a:schemeClr>
                </a:solidFill>
                <a:effectLst/>
                <a:latin typeface="Menlo" panose="020B0609030804020204" pitchFamily="49" charset="0"/>
              </a:rPr>
              <a:t> mathematical facts, concepts, rules, and formulae; perform straightforward computations and algebraic procedures.\n"</a:t>
            </a:r>
          </a:p>
          <a:p>
            <a:pPr marL="139700" indent="0">
              <a:buNone/>
            </a:pPr>
            <a:r>
              <a:rPr lang="en-SG" sz="1200" b="0" dirty="0">
                <a:solidFill>
                  <a:schemeClr val="accent1">
                    <a:lumMod val="40000"/>
                    <a:lumOff val="60000"/>
                  </a:schemeClr>
                </a:solidFill>
                <a:effectLst/>
                <a:latin typeface="Menlo" panose="020B0609030804020204" pitchFamily="49" charset="0"/>
              </a:rPr>
              <a:t>"AO2: </a:t>
            </a:r>
            <a:r>
              <a:rPr lang="en-SG" sz="1200" b="0" dirty="0">
                <a:solidFill>
                  <a:srgbClr val="FF7E79"/>
                </a:solidFill>
                <a:effectLst/>
                <a:latin typeface="Menlo" panose="020B0609030804020204" pitchFamily="49" charset="0"/>
              </a:rPr>
              <a:t>Interpret</a:t>
            </a:r>
            <a:r>
              <a:rPr lang="en-SG" sz="1200" b="0" dirty="0">
                <a:solidFill>
                  <a:schemeClr val="accent1">
                    <a:lumMod val="40000"/>
                    <a:lumOff val="60000"/>
                  </a:schemeClr>
                </a:solidFill>
                <a:effectLst/>
                <a:latin typeface="Menlo" panose="020B0609030804020204" pitchFamily="49" charset="0"/>
              </a:rPr>
              <a:t> information; understand and apply mathematical concepts and skills in a variety of contexts.\n"</a:t>
            </a:r>
          </a:p>
          <a:p>
            <a:pPr marL="139700" indent="0">
              <a:buNone/>
            </a:pPr>
            <a:r>
              <a:rPr lang="en-SG" sz="1200" b="0" dirty="0">
                <a:solidFill>
                  <a:schemeClr val="accent1">
                    <a:lumMod val="40000"/>
                    <a:lumOff val="60000"/>
                  </a:schemeClr>
                </a:solidFill>
                <a:effectLst/>
                <a:latin typeface="Menlo" panose="020B0609030804020204" pitchFamily="49" charset="0"/>
              </a:rPr>
              <a:t>"AO3: </a:t>
            </a:r>
            <a:r>
              <a:rPr lang="en-SG" sz="1200" b="0" dirty="0">
                <a:solidFill>
                  <a:srgbClr val="FF7E79"/>
                </a:solidFill>
                <a:effectLst/>
                <a:latin typeface="Menlo" panose="020B0609030804020204" pitchFamily="49" charset="0"/>
              </a:rPr>
              <a:t>Reason</a:t>
            </a:r>
            <a:r>
              <a:rPr lang="en-SG" sz="1200" b="0" dirty="0">
                <a:solidFill>
                  <a:schemeClr val="accent1">
                    <a:lumMod val="40000"/>
                    <a:lumOff val="60000"/>
                  </a:schemeClr>
                </a:solidFill>
                <a:effectLst/>
                <a:latin typeface="Menlo" panose="020B0609030804020204" pitchFamily="49" charset="0"/>
              </a:rPr>
              <a:t> mathematically; </a:t>
            </a:r>
            <a:r>
              <a:rPr lang="en-SG" sz="1200" b="0" dirty="0" err="1">
                <a:solidFill>
                  <a:schemeClr val="accent1">
                    <a:lumMod val="40000"/>
                    <a:lumOff val="60000"/>
                  </a:schemeClr>
                </a:solidFill>
                <a:effectLst/>
                <a:latin typeface="Menlo" panose="020B0609030804020204" pitchFamily="49" charset="0"/>
              </a:rPr>
              <a:t>analyze</a:t>
            </a:r>
            <a:r>
              <a:rPr lang="en-SG" sz="1200" b="0" dirty="0">
                <a:solidFill>
                  <a:schemeClr val="accent1">
                    <a:lumMod val="40000"/>
                    <a:lumOff val="60000"/>
                  </a:schemeClr>
                </a:solidFill>
                <a:effectLst/>
                <a:latin typeface="Menlo" panose="020B0609030804020204" pitchFamily="49" charset="0"/>
              </a:rPr>
              <a:t> information and make inferences; select appropriate strategies to solve problems.\n\n"</a:t>
            </a:r>
          </a:p>
          <a:p>
            <a:pPr marL="139700" indent="0">
              <a:buNone/>
            </a:pPr>
            <a:r>
              <a:rPr lang="en-SG" sz="1200" b="0" dirty="0" err="1">
                <a:solidFill>
                  <a:schemeClr val="accent1">
                    <a:lumMod val="40000"/>
                    <a:lumOff val="60000"/>
                  </a:schemeClr>
                </a:solidFill>
                <a:effectLst/>
                <a:latin typeface="Menlo" panose="020B0609030804020204" pitchFamily="49" charset="0"/>
              </a:rPr>
              <a:t>f"Classify</a:t>
            </a:r>
            <a:r>
              <a:rPr lang="en-SG" sz="1200" b="0" dirty="0">
                <a:solidFill>
                  <a:schemeClr val="accent1">
                    <a:lumMod val="40000"/>
                    <a:lumOff val="60000"/>
                  </a:schemeClr>
                </a:solidFill>
                <a:effectLst/>
                <a:latin typeface="Menlo" panose="020B0609030804020204" pitchFamily="49" charset="0"/>
              </a:rPr>
              <a:t> the following math question into AO1, AO2, or AO3:\n\</a:t>
            </a:r>
            <a:r>
              <a:rPr lang="en-SG" sz="1200" b="0" dirty="0" err="1">
                <a:solidFill>
                  <a:schemeClr val="accent1">
                    <a:lumMod val="40000"/>
                    <a:lumOff val="60000"/>
                  </a:schemeClr>
                </a:solidFill>
                <a:effectLst/>
                <a:latin typeface="Menlo" panose="020B0609030804020204" pitchFamily="49" charset="0"/>
              </a:rPr>
              <a:t>nQuestion</a:t>
            </a:r>
            <a:r>
              <a:rPr lang="en-SG" sz="1200" b="0" dirty="0">
                <a:solidFill>
                  <a:schemeClr val="accent1">
                    <a:lumMod val="40000"/>
                    <a:lumOff val="60000"/>
                  </a:schemeClr>
                </a:solidFill>
                <a:effectLst/>
                <a:latin typeface="Menlo" panose="020B0609030804020204" pitchFamily="49" charset="0"/>
              </a:rPr>
              <a:t>: {question}\n\</a:t>
            </a:r>
            <a:r>
              <a:rPr lang="en-SG" sz="1200" b="0" dirty="0" err="1">
                <a:solidFill>
                  <a:schemeClr val="accent1">
                    <a:lumMod val="40000"/>
                    <a:lumOff val="60000"/>
                  </a:schemeClr>
                </a:solidFill>
                <a:effectLst/>
                <a:latin typeface="Menlo" panose="020B0609030804020204" pitchFamily="49" charset="0"/>
              </a:rPr>
              <a:t>nClassification</a:t>
            </a:r>
            <a:r>
              <a:rPr lang="en-SG" sz="1200" b="0" dirty="0">
                <a:solidFill>
                  <a:schemeClr val="accent1">
                    <a:lumMod val="40000"/>
                    <a:lumOff val="60000"/>
                  </a:schemeClr>
                </a:solidFill>
                <a:effectLst/>
                <a:latin typeface="Menlo" panose="020B0609030804020204" pitchFamily="49" charset="0"/>
              </a:rPr>
              <a:t>:"</a:t>
            </a:r>
          </a:p>
          <a:p>
            <a:pPr marL="139700" indent="0">
              <a:buNone/>
            </a:pPr>
            <a:r>
              <a:rPr lang="en-SG" sz="1200" b="0" dirty="0">
                <a:solidFill>
                  <a:schemeClr val="accent1">
                    <a:lumMod val="40000"/>
                    <a:lumOff val="60000"/>
                  </a:schemeClr>
                </a:solidFill>
                <a:effectLst/>
                <a:latin typeface="Menlo" panose="020B0609030804020204" pitchFamily="49" charset="0"/>
              </a:rPr>
              <a:t>)</a:t>
            </a:r>
          </a:p>
          <a:p>
            <a:pPr marL="139700" indent="0">
              <a:buNone/>
            </a:pPr>
            <a:endParaRPr lang="en-SG" sz="1200" dirty="0">
              <a:solidFill>
                <a:schemeClr val="accent1">
                  <a:lumMod val="40000"/>
                  <a:lumOff val="60000"/>
                </a:schemeClr>
              </a:solidFill>
              <a:latin typeface="Menlo" panose="020B0609030804020204" pitchFamily="49" charset="0"/>
              <a:ea typeface="Menlo" panose="020B0609030804020204" pitchFamily="49" charset="0"/>
              <a:cs typeface="Menlo" panose="020B0609030804020204" pitchFamily="49" charset="0"/>
            </a:endParaRPr>
          </a:p>
          <a:p>
            <a:pPr marL="139700" indent="0">
              <a:buNone/>
            </a:pPr>
            <a:r>
              <a:rPr lang="en-SG" sz="1200" b="0" i="0" dirty="0">
                <a:solidFill>
                  <a:srgbClr val="FF85FF"/>
                </a:solidFill>
                <a:effectLst/>
                <a:latin typeface="Menlo" panose="020B0609030804020204" pitchFamily="49" charset="0"/>
                <a:ea typeface="Menlo" panose="020B0609030804020204" pitchFamily="49" charset="0"/>
                <a:cs typeface="Menlo" panose="020B0609030804020204" pitchFamily="49" charset="0"/>
              </a:rPr>
              <a:t>Express 1.8% as a decimal. (1) 0.0018 (2) 0.018 (3) 0.18 (4) 18</a:t>
            </a:r>
          </a:p>
          <a:p>
            <a:pPr marL="139700" indent="0">
              <a:buNone/>
            </a:pPr>
            <a:r>
              <a:rPr lang="en-SG" sz="1200" b="0" i="0" dirty="0">
                <a:solidFill>
                  <a:srgbClr val="FF85FF"/>
                </a:solidFill>
                <a:effectLst/>
                <a:latin typeface="Menlo" panose="020B0609030804020204" pitchFamily="49" charset="0"/>
                <a:ea typeface="Menlo" panose="020B0609030804020204" pitchFamily="49" charset="0"/>
                <a:cs typeface="Menlo" panose="020B0609030804020204" pitchFamily="49" charset="0"/>
              </a:rPr>
              <a:t>Classification: AO1</a:t>
            </a:r>
            <a:endParaRPr lang="en-SG" sz="1200" b="0" dirty="0">
              <a:solidFill>
                <a:srgbClr val="FF85FF"/>
              </a:solidFill>
              <a:effectLst/>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2936314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78A40-3C28-3166-B546-56ED409F2253}"/>
              </a:ext>
            </a:extLst>
          </p:cNvPr>
          <p:cNvSpPr>
            <a:spLocks noGrp="1"/>
          </p:cNvSpPr>
          <p:nvPr>
            <p:ph type="title"/>
          </p:nvPr>
        </p:nvSpPr>
        <p:spPr/>
        <p:txBody>
          <a:bodyPr/>
          <a:lstStyle/>
          <a:p>
            <a:r>
              <a:rPr lang="en-US" dirty="0"/>
              <a:t>TOPIC</a:t>
            </a:r>
          </a:p>
        </p:txBody>
      </p:sp>
      <p:sp>
        <p:nvSpPr>
          <p:cNvPr id="3" name="Text Placeholder 2">
            <a:extLst>
              <a:ext uri="{FF2B5EF4-FFF2-40B4-BE49-F238E27FC236}">
                <a16:creationId xmlns:a16="http://schemas.microsoft.com/office/drawing/2014/main" id="{FFEB6E3F-7F44-A862-6B0E-E3E7528F0D78}"/>
              </a:ext>
            </a:extLst>
          </p:cNvPr>
          <p:cNvSpPr>
            <a:spLocks noGrp="1"/>
          </p:cNvSpPr>
          <p:nvPr>
            <p:ph type="body" idx="1"/>
          </p:nvPr>
        </p:nvSpPr>
        <p:spPr>
          <a:xfrm>
            <a:off x="720000" y="1435350"/>
            <a:ext cx="7704000" cy="3402868"/>
          </a:xfrm>
        </p:spPr>
        <p:txBody>
          <a:bodyPr/>
          <a:lstStyle/>
          <a:p>
            <a:pPr marL="139700" indent="0">
              <a:buNone/>
            </a:pPr>
            <a:r>
              <a:rPr lang="en-SG" sz="1200" b="0" dirty="0">
                <a:solidFill>
                  <a:srgbClr val="FFFF00"/>
                </a:solidFill>
                <a:effectLst/>
                <a:latin typeface="Menlo" panose="020B0609030804020204" pitchFamily="49" charset="0"/>
              </a:rPr>
              <a:t>prompt = </a:t>
            </a:r>
            <a:r>
              <a:rPr lang="en-SG" sz="1200" b="0" dirty="0">
                <a:solidFill>
                  <a:schemeClr val="accent1">
                    <a:lumMod val="40000"/>
                    <a:lumOff val="60000"/>
                  </a:schemeClr>
                </a:solidFill>
                <a:effectLst/>
                <a:latin typeface="Menlo" panose="020B0609030804020204" pitchFamily="49" charset="0"/>
              </a:rPr>
              <a:t>(</a:t>
            </a:r>
          </a:p>
          <a:p>
            <a:pPr marL="139700" indent="0">
              <a:buNone/>
            </a:pPr>
            <a:r>
              <a:rPr lang="en-SG" sz="1200" b="0" dirty="0">
                <a:solidFill>
                  <a:schemeClr val="accent1">
                    <a:lumMod val="40000"/>
                    <a:lumOff val="60000"/>
                  </a:schemeClr>
                </a:solidFill>
                <a:effectLst/>
                <a:latin typeface="Menlo" panose="020B0609030804020204" pitchFamily="49" charset="0"/>
              </a:rPr>
              <a:t>"Here are the topics:\n"</a:t>
            </a:r>
          </a:p>
          <a:p>
            <a:pPr marL="139700" indent="0">
              <a:buNone/>
            </a:pPr>
            <a:r>
              <a:rPr lang="en-SG" sz="1200" b="0" dirty="0">
                <a:solidFill>
                  <a:schemeClr val="accent1">
                    <a:lumMod val="40000"/>
                    <a:lumOff val="60000"/>
                  </a:schemeClr>
                </a:solidFill>
                <a:effectLst/>
                <a:latin typeface="Menlo" panose="020B0609030804020204" pitchFamily="49" charset="0"/>
              </a:rPr>
              <a:t>"</a:t>
            </a:r>
            <a:r>
              <a:rPr lang="en-SG" sz="1200" b="0" dirty="0">
                <a:solidFill>
                  <a:srgbClr val="FF7E79"/>
                </a:solidFill>
                <a:effectLst/>
                <a:latin typeface="Menlo" panose="020B0609030804020204" pitchFamily="49" charset="0"/>
              </a:rPr>
              <a:t>Numbers, Measurement, Statistics, Geometry, Ratio &amp; Percentage, Rate &amp; Speed, Algebra</a:t>
            </a:r>
            <a:r>
              <a:rPr lang="en-SG" sz="1200" b="0" dirty="0">
                <a:solidFill>
                  <a:schemeClr val="accent1">
                    <a:lumMod val="40000"/>
                    <a:lumOff val="60000"/>
                  </a:schemeClr>
                </a:solidFill>
                <a:effectLst/>
                <a:latin typeface="Menlo" panose="020B0609030804020204" pitchFamily="49" charset="0"/>
              </a:rPr>
              <a:t>"</a:t>
            </a:r>
          </a:p>
          <a:p>
            <a:pPr marL="139700" indent="0">
              <a:buNone/>
            </a:pPr>
            <a:r>
              <a:rPr lang="en-SG" sz="1200" b="0" dirty="0" err="1">
                <a:solidFill>
                  <a:schemeClr val="accent1">
                    <a:lumMod val="40000"/>
                    <a:lumOff val="60000"/>
                  </a:schemeClr>
                </a:solidFill>
                <a:effectLst/>
                <a:latin typeface="Menlo" panose="020B0609030804020204" pitchFamily="49" charset="0"/>
              </a:rPr>
              <a:t>f"Classify</a:t>
            </a:r>
            <a:r>
              <a:rPr lang="en-SG" sz="1200" b="0" dirty="0">
                <a:solidFill>
                  <a:schemeClr val="accent1">
                    <a:lumMod val="40000"/>
                    <a:lumOff val="60000"/>
                  </a:schemeClr>
                </a:solidFill>
                <a:effectLst/>
                <a:latin typeface="Menlo" panose="020B0609030804020204" pitchFamily="49" charset="0"/>
              </a:rPr>
              <a:t> the following math question into one of the relevant topics:\n\</a:t>
            </a:r>
            <a:r>
              <a:rPr lang="en-SG" sz="1200" b="0" dirty="0" err="1">
                <a:solidFill>
                  <a:schemeClr val="accent1">
                    <a:lumMod val="40000"/>
                    <a:lumOff val="60000"/>
                  </a:schemeClr>
                </a:solidFill>
                <a:effectLst/>
                <a:latin typeface="Menlo" panose="020B0609030804020204" pitchFamily="49" charset="0"/>
              </a:rPr>
              <a:t>nQuestion</a:t>
            </a:r>
            <a:r>
              <a:rPr lang="en-SG" sz="1200" b="0" dirty="0">
                <a:solidFill>
                  <a:schemeClr val="accent1">
                    <a:lumMod val="40000"/>
                    <a:lumOff val="60000"/>
                  </a:schemeClr>
                </a:solidFill>
                <a:effectLst/>
                <a:latin typeface="Menlo" panose="020B0609030804020204" pitchFamily="49" charset="0"/>
              </a:rPr>
              <a:t>: {question}\n\</a:t>
            </a:r>
            <a:r>
              <a:rPr lang="en-SG" sz="1200" b="0" dirty="0" err="1">
                <a:solidFill>
                  <a:schemeClr val="accent1">
                    <a:lumMod val="40000"/>
                    <a:lumOff val="60000"/>
                  </a:schemeClr>
                </a:solidFill>
                <a:effectLst/>
                <a:latin typeface="Menlo" panose="020B0609030804020204" pitchFamily="49" charset="0"/>
              </a:rPr>
              <a:t>nTopic</a:t>
            </a:r>
            <a:r>
              <a:rPr lang="en-SG" sz="1200" b="0" dirty="0">
                <a:solidFill>
                  <a:schemeClr val="accent1">
                    <a:lumMod val="40000"/>
                    <a:lumOff val="60000"/>
                  </a:schemeClr>
                </a:solidFill>
                <a:effectLst/>
                <a:latin typeface="Menlo" panose="020B0609030804020204" pitchFamily="49" charset="0"/>
              </a:rPr>
              <a:t>:"</a:t>
            </a:r>
          </a:p>
          <a:p>
            <a:pPr marL="139700" indent="0">
              <a:buNone/>
            </a:pPr>
            <a:r>
              <a:rPr lang="en-SG" sz="1200" b="0" dirty="0">
                <a:solidFill>
                  <a:schemeClr val="accent1">
                    <a:lumMod val="40000"/>
                    <a:lumOff val="60000"/>
                  </a:schemeClr>
                </a:solidFill>
                <a:effectLst/>
                <a:latin typeface="Menlo" panose="020B0609030804020204" pitchFamily="49" charset="0"/>
              </a:rPr>
              <a:t>)</a:t>
            </a:r>
          </a:p>
          <a:p>
            <a:pPr marL="139700" indent="0">
              <a:buNone/>
            </a:pPr>
            <a:endParaRPr lang="en-SG" sz="1200" dirty="0">
              <a:solidFill>
                <a:schemeClr val="accent1">
                  <a:lumMod val="40000"/>
                  <a:lumOff val="60000"/>
                </a:schemeClr>
              </a:solidFill>
              <a:latin typeface="Menlo" panose="020B0609030804020204" pitchFamily="49" charset="0"/>
              <a:ea typeface="Menlo" panose="020B0609030804020204" pitchFamily="49" charset="0"/>
              <a:cs typeface="Menlo" panose="020B0609030804020204" pitchFamily="49" charset="0"/>
            </a:endParaRPr>
          </a:p>
          <a:p>
            <a:pPr marL="139700" indent="0">
              <a:buNone/>
            </a:pPr>
            <a:r>
              <a:rPr lang="en-SG" sz="1200" b="0" i="0" dirty="0">
                <a:solidFill>
                  <a:srgbClr val="FF85FF"/>
                </a:solidFill>
                <a:effectLst/>
                <a:latin typeface="Menlo" panose="020B0609030804020204" pitchFamily="49" charset="0"/>
                <a:ea typeface="Menlo" panose="020B0609030804020204" pitchFamily="49" charset="0"/>
                <a:cs typeface="Menlo" panose="020B0609030804020204" pitchFamily="49" charset="0"/>
              </a:rPr>
              <a:t>Express 1.8% as a decimal. (1) 0.0018 (2) 0.018 (3) 0.18 (4) 18</a:t>
            </a:r>
          </a:p>
          <a:p>
            <a:pPr marL="139700" indent="0">
              <a:buNone/>
            </a:pPr>
            <a:r>
              <a:rPr lang="en-SG" sz="1200" b="0" i="0" dirty="0">
                <a:solidFill>
                  <a:srgbClr val="FF85FF"/>
                </a:solidFill>
                <a:effectLst/>
                <a:latin typeface="Menlo" panose="020B0609030804020204" pitchFamily="49" charset="0"/>
                <a:ea typeface="Menlo" panose="020B0609030804020204" pitchFamily="49" charset="0"/>
                <a:cs typeface="Menlo" panose="020B0609030804020204" pitchFamily="49" charset="0"/>
              </a:rPr>
              <a:t>Ratio &amp; Percentage</a:t>
            </a:r>
            <a:endParaRPr lang="en-SG" sz="1200" b="0" dirty="0">
              <a:solidFill>
                <a:srgbClr val="FF85FF"/>
              </a:solidFill>
              <a:effectLst/>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18974899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ECDDFD-3D0D-B46A-F19E-E244FDA8D935}"/>
              </a:ext>
            </a:extLst>
          </p:cNvPr>
          <p:cNvSpPr>
            <a:spLocks noGrp="1"/>
          </p:cNvSpPr>
          <p:nvPr>
            <p:ph type="title"/>
          </p:nvPr>
        </p:nvSpPr>
        <p:spPr/>
        <p:txBody>
          <a:bodyPr/>
          <a:lstStyle/>
          <a:p>
            <a:r>
              <a:rPr lang="en-US" sz="6000" dirty="0"/>
              <a:t>DATA EXPLORATION</a:t>
            </a:r>
          </a:p>
        </p:txBody>
      </p:sp>
    </p:spTree>
    <p:extLst>
      <p:ext uri="{BB962C8B-B14F-4D97-AF65-F5344CB8AC3E}">
        <p14:creationId xmlns:p14="http://schemas.microsoft.com/office/powerpoint/2010/main" val="426611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2B342-C698-8A40-4C36-AC55F60BB567}"/>
              </a:ext>
            </a:extLst>
          </p:cNvPr>
          <p:cNvSpPr>
            <a:spLocks noGrp="1"/>
          </p:cNvSpPr>
          <p:nvPr>
            <p:ph type="title"/>
          </p:nvPr>
        </p:nvSpPr>
        <p:spPr/>
        <p:txBody>
          <a:bodyPr/>
          <a:lstStyle/>
          <a:p>
            <a:r>
              <a:rPr lang="en-US" dirty="0"/>
              <a:t>TOPIC DISTRIBUTION</a:t>
            </a:r>
          </a:p>
        </p:txBody>
      </p:sp>
      <p:pic>
        <p:nvPicPr>
          <p:cNvPr id="4" name="Picture 3">
            <a:extLst>
              <a:ext uri="{FF2B5EF4-FFF2-40B4-BE49-F238E27FC236}">
                <a16:creationId xmlns:a16="http://schemas.microsoft.com/office/drawing/2014/main" id="{835766FB-D05E-E0AC-A4BA-842D93EBF245}"/>
              </a:ext>
            </a:extLst>
          </p:cNvPr>
          <p:cNvPicPr>
            <a:picLocks noChangeAspect="1"/>
          </p:cNvPicPr>
          <p:nvPr/>
        </p:nvPicPr>
        <p:blipFill>
          <a:blip r:embed="rId2"/>
          <a:stretch>
            <a:fillRect/>
          </a:stretch>
        </p:blipFill>
        <p:spPr>
          <a:xfrm>
            <a:off x="2128258" y="1447318"/>
            <a:ext cx="4887483" cy="3053625"/>
          </a:xfrm>
          <a:prstGeom prst="rect">
            <a:avLst/>
          </a:prstGeom>
        </p:spPr>
      </p:pic>
    </p:spTree>
    <p:extLst>
      <p:ext uri="{BB962C8B-B14F-4D97-AF65-F5344CB8AC3E}">
        <p14:creationId xmlns:p14="http://schemas.microsoft.com/office/powerpoint/2010/main" val="2823650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C82F1-5F21-E27D-60CB-7AD811E02005}"/>
              </a:ext>
            </a:extLst>
          </p:cNvPr>
          <p:cNvSpPr>
            <a:spLocks noGrp="1"/>
          </p:cNvSpPr>
          <p:nvPr>
            <p:ph type="title"/>
          </p:nvPr>
        </p:nvSpPr>
        <p:spPr/>
        <p:txBody>
          <a:bodyPr/>
          <a:lstStyle/>
          <a:p>
            <a:r>
              <a:rPr lang="en-US" dirty="0"/>
              <a:t>COGNITIVE LEVEL DISTRIBUTION</a:t>
            </a:r>
          </a:p>
        </p:txBody>
      </p:sp>
      <p:pic>
        <p:nvPicPr>
          <p:cNvPr id="4" name="Picture 3">
            <a:extLst>
              <a:ext uri="{FF2B5EF4-FFF2-40B4-BE49-F238E27FC236}">
                <a16:creationId xmlns:a16="http://schemas.microsoft.com/office/drawing/2014/main" id="{30C2F442-41BD-81B2-0790-B6BDD00C5CDD}"/>
              </a:ext>
            </a:extLst>
          </p:cNvPr>
          <p:cNvPicPr>
            <a:picLocks noChangeAspect="1"/>
          </p:cNvPicPr>
          <p:nvPr/>
        </p:nvPicPr>
        <p:blipFill>
          <a:blip r:embed="rId2"/>
          <a:stretch>
            <a:fillRect/>
          </a:stretch>
        </p:blipFill>
        <p:spPr>
          <a:xfrm>
            <a:off x="2475964" y="1478849"/>
            <a:ext cx="4192071" cy="3125151"/>
          </a:xfrm>
          <a:prstGeom prst="rect">
            <a:avLst/>
          </a:prstGeom>
        </p:spPr>
      </p:pic>
    </p:spTree>
    <p:extLst>
      <p:ext uri="{BB962C8B-B14F-4D97-AF65-F5344CB8AC3E}">
        <p14:creationId xmlns:p14="http://schemas.microsoft.com/office/powerpoint/2010/main" val="851073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A9130-49D6-208C-21C8-5FA29B6D4E90}"/>
              </a:ext>
            </a:extLst>
          </p:cNvPr>
          <p:cNvSpPr>
            <a:spLocks noGrp="1"/>
          </p:cNvSpPr>
          <p:nvPr>
            <p:ph type="title"/>
          </p:nvPr>
        </p:nvSpPr>
        <p:spPr/>
        <p:txBody>
          <a:bodyPr/>
          <a:lstStyle/>
          <a:p>
            <a:r>
              <a:rPr lang="en-US" dirty="0"/>
              <a:t>TOPIC VS COGNITIVE LEVEL</a:t>
            </a:r>
          </a:p>
        </p:txBody>
      </p:sp>
      <p:pic>
        <p:nvPicPr>
          <p:cNvPr id="4" name="Picture 3">
            <a:extLst>
              <a:ext uri="{FF2B5EF4-FFF2-40B4-BE49-F238E27FC236}">
                <a16:creationId xmlns:a16="http://schemas.microsoft.com/office/drawing/2014/main" id="{4CF9096C-CFF2-686F-CD1F-306C6130C5D2}"/>
              </a:ext>
            </a:extLst>
          </p:cNvPr>
          <p:cNvPicPr>
            <a:picLocks noChangeAspect="1"/>
          </p:cNvPicPr>
          <p:nvPr/>
        </p:nvPicPr>
        <p:blipFill>
          <a:blip r:embed="rId2"/>
          <a:stretch>
            <a:fillRect/>
          </a:stretch>
        </p:blipFill>
        <p:spPr>
          <a:xfrm>
            <a:off x="1945993" y="1584400"/>
            <a:ext cx="5252013" cy="3090216"/>
          </a:xfrm>
          <a:prstGeom prst="rect">
            <a:avLst/>
          </a:prstGeom>
        </p:spPr>
      </p:pic>
    </p:spTree>
    <p:extLst>
      <p:ext uri="{BB962C8B-B14F-4D97-AF65-F5344CB8AC3E}">
        <p14:creationId xmlns:p14="http://schemas.microsoft.com/office/powerpoint/2010/main" val="12454363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ECDDFD-3D0D-B46A-F19E-E244FDA8D935}"/>
              </a:ext>
            </a:extLst>
          </p:cNvPr>
          <p:cNvSpPr>
            <a:spLocks noGrp="1"/>
          </p:cNvSpPr>
          <p:nvPr>
            <p:ph type="title"/>
          </p:nvPr>
        </p:nvSpPr>
        <p:spPr/>
        <p:txBody>
          <a:bodyPr/>
          <a:lstStyle/>
          <a:p>
            <a:r>
              <a:rPr lang="en-US" sz="6000" dirty="0"/>
              <a:t>BUILDING </a:t>
            </a:r>
            <a:br>
              <a:rPr lang="en-US" sz="6000" dirty="0"/>
            </a:br>
            <a:r>
              <a:rPr lang="en-US" sz="6000" dirty="0"/>
              <a:t>THE CHATBOT</a:t>
            </a:r>
          </a:p>
        </p:txBody>
      </p:sp>
    </p:spTree>
    <p:extLst>
      <p:ext uri="{BB962C8B-B14F-4D97-AF65-F5344CB8AC3E}">
        <p14:creationId xmlns:p14="http://schemas.microsoft.com/office/powerpoint/2010/main" val="1758359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DA285-8A72-B965-0D3F-2500B3936C70}"/>
              </a:ext>
            </a:extLst>
          </p:cNvPr>
          <p:cNvSpPr>
            <a:spLocks noGrp="1"/>
          </p:cNvSpPr>
          <p:nvPr>
            <p:ph type="title"/>
          </p:nvPr>
        </p:nvSpPr>
        <p:spPr/>
        <p:txBody>
          <a:bodyPr/>
          <a:lstStyle/>
          <a:p>
            <a:r>
              <a:rPr lang="en-US" dirty="0"/>
              <a:t>BIG PICTURE</a:t>
            </a:r>
          </a:p>
        </p:txBody>
      </p:sp>
      <p:pic>
        <p:nvPicPr>
          <p:cNvPr id="4" name="Picture 3">
            <a:extLst>
              <a:ext uri="{FF2B5EF4-FFF2-40B4-BE49-F238E27FC236}">
                <a16:creationId xmlns:a16="http://schemas.microsoft.com/office/drawing/2014/main" id="{0C974973-952E-41AF-0E10-095D3B29D4DE}"/>
              </a:ext>
            </a:extLst>
          </p:cNvPr>
          <p:cNvPicPr>
            <a:picLocks noChangeAspect="1"/>
          </p:cNvPicPr>
          <p:nvPr/>
        </p:nvPicPr>
        <p:blipFill>
          <a:blip r:embed="rId2"/>
          <a:stretch>
            <a:fillRect/>
          </a:stretch>
        </p:blipFill>
        <p:spPr>
          <a:xfrm>
            <a:off x="1117600" y="1476415"/>
            <a:ext cx="6908800" cy="2908300"/>
          </a:xfrm>
          <a:prstGeom prst="rect">
            <a:avLst/>
          </a:prstGeom>
        </p:spPr>
      </p:pic>
      <p:sp>
        <p:nvSpPr>
          <p:cNvPr id="5" name="TextBox 4">
            <a:extLst>
              <a:ext uri="{FF2B5EF4-FFF2-40B4-BE49-F238E27FC236}">
                <a16:creationId xmlns:a16="http://schemas.microsoft.com/office/drawing/2014/main" id="{1D3BC37A-373C-AC03-5B5F-F7F2A0FB5585}"/>
              </a:ext>
            </a:extLst>
          </p:cNvPr>
          <p:cNvSpPr txBox="1"/>
          <p:nvPr/>
        </p:nvSpPr>
        <p:spPr>
          <a:xfrm>
            <a:off x="1030147" y="4604000"/>
            <a:ext cx="6328977" cy="246221"/>
          </a:xfrm>
          <a:prstGeom prst="rect">
            <a:avLst/>
          </a:prstGeom>
          <a:noFill/>
        </p:spPr>
        <p:txBody>
          <a:bodyPr wrap="none" rtlCol="0">
            <a:spAutoFit/>
          </a:bodyPr>
          <a:lstStyle/>
          <a:p>
            <a:r>
              <a:rPr lang="en-US" sz="1000" dirty="0">
                <a:solidFill>
                  <a:schemeClr val="tx1"/>
                </a:solidFill>
              </a:rPr>
              <a:t>Source: https://</a:t>
            </a:r>
            <a:r>
              <a:rPr lang="en-US" sz="1000" dirty="0" err="1">
                <a:solidFill>
                  <a:schemeClr val="tx1"/>
                </a:solidFill>
              </a:rPr>
              <a:t>discuss.streamlit.io</a:t>
            </a:r>
            <a:r>
              <a:rPr lang="en-US" sz="1000" dirty="0">
                <a:solidFill>
                  <a:schemeClr val="tx1"/>
                </a:solidFill>
              </a:rPr>
              <a:t>/t/build-a-chatbot-with-custom-data-sources-powered-by-</a:t>
            </a:r>
            <a:r>
              <a:rPr lang="en-US" sz="1000" dirty="0" err="1">
                <a:solidFill>
                  <a:schemeClr val="tx1"/>
                </a:solidFill>
              </a:rPr>
              <a:t>llamaindex</a:t>
            </a:r>
            <a:r>
              <a:rPr lang="en-US" sz="1000" dirty="0">
                <a:solidFill>
                  <a:schemeClr val="tx1"/>
                </a:solidFill>
              </a:rPr>
              <a:t>/49973</a:t>
            </a:r>
          </a:p>
        </p:txBody>
      </p:sp>
    </p:spTree>
    <p:extLst>
      <p:ext uri="{BB962C8B-B14F-4D97-AF65-F5344CB8AC3E}">
        <p14:creationId xmlns:p14="http://schemas.microsoft.com/office/powerpoint/2010/main" val="26322173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DA285-8A72-B965-0D3F-2500B3936C70}"/>
              </a:ext>
            </a:extLst>
          </p:cNvPr>
          <p:cNvSpPr>
            <a:spLocks noGrp="1"/>
          </p:cNvSpPr>
          <p:nvPr>
            <p:ph type="title"/>
          </p:nvPr>
        </p:nvSpPr>
        <p:spPr/>
        <p:txBody>
          <a:bodyPr/>
          <a:lstStyle/>
          <a:p>
            <a:r>
              <a:rPr lang="en-US" dirty="0"/>
              <a:t>METRICS</a:t>
            </a:r>
          </a:p>
        </p:txBody>
      </p:sp>
      <p:grpSp>
        <p:nvGrpSpPr>
          <p:cNvPr id="9" name="Group 8">
            <a:extLst>
              <a:ext uri="{FF2B5EF4-FFF2-40B4-BE49-F238E27FC236}">
                <a16:creationId xmlns:a16="http://schemas.microsoft.com/office/drawing/2014/main" id="{B867B264-ABCC-B14E-6F77-16DF33A630CA}"/>
              </a:ext>
            </a:extLst>
          </p:cNvPr>
          <p:cNvGrpSpPr/>
          <p:nvPr/>
        </p:nvGrpSpPr>
        <p:grpSpPr>
          <a:xfrm>
            <a:off x="720000" y="1839046"/>
            <a:ext cx="2210240" cy="2154219"/>
            <a:chOff x="720000" y="2808575"/>
            <a:chExt cx="2210240" cy="2154219"/>
          </a:xfrm>
        </p:grpSpPr>
        <p:pic>
          <p:nvPicPr>
            <p:cNvPr id="4" name="Picture 3">
              <a:extLst>
                <a:ext uri="{FF2B5EF4-FFF2-40B4-BE49-F238E27FC236}">
                  <a16:creationId xmlns:a16="http://schemas.microsoft.com/office/drawing/2014/main" id="{FC5CCEB9-DF89-688F-5355-7C5E75023B10}"/>
                </a:ext>
              </a:extLst>
            </p:cNvPr>
            <p:cNvPicPr>
              <a:picLocks noChangeAspect="1"/>
            </p:cNvPicPr>
            <p:nvPr/>
          </p:nvPicPr>
          <p:blipFill rotWithShape="1">
            <a:blip r:embed="rId3"/>
            <a:srcRect l="35562" t="34534" r="36001" b="34056"/>
            <a:stretch/>
          </p:blipFill>
          <p:spPr>
            <a:xfrm>
              <a:off x="720000" y="2808575"/>
              <a:ext cx="2210240" cy="1373225"/>
            </a:xfrm>
            <a:prstGeom prst="rect">
              <a:avLst/>
            </a:prstGeom>
          </p:spPr>
        </p:pic>
        <p:sp>
          <p:nvSpPr>
            <p:cNvPr id="5" name="Text Placeholder 2">
              <a:extLst>
                <a:ext uri="{FF2B5EF4-FFF2-40B4-BE49-F238E27FC236}">
                  <a16:creationId xmlns:a16="http://schemas.microsoft.com/office/drawing/2014/main" id="{D7E02829-644C-7C57-7846-2502AE436E73}"/>
                </a:ext>
              </a:extLst>
            </p:cNvPr>
            <p:cNvSpPr txBox="1">
              <a:spLocks/>
            </p:cNvSpPr>
            <p:nvPr/>
          </p:nvSpPr>
          <p:spPr>
            <a:xfrm>
              <a:off x="981394" y="4181799"/>
              <a:ext cx="1687451" cy="78099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Light"/>
                <a:buChar char="◆"/>
                <a:defRPr sz="14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9pPr>
            </a:lstStyle>
            <a:p>
              <a:pPr marL="139700" indent="0">
                <a:buNone/>
              </a:pPr>
              <a:r>
                <a:rPr lang="en-US" b="1" dirty="0"/>
                <a:t>RAGAS score</a:t>
              </a:r>
            </a:p>
            <a:p>
              <a:pPr marL="139700" indent="0" algn="ctr">
                <a:buNone/>
              </a:pPr>
              <a:r>
                <a:rPr lang="en-SG" b="1" i="0" u="none" strike="noStrike" dirty="0">
                  <a:solidFill>
                    <a:schemeClr val="tx1"/>
                  </a:solidFill>
                  <a:effectLst/>
                  <a:latin typeface="Google Sans"/>
                </a:rPr>
                <a:t>↑ </a:t>
              </a:r>
              <a:r>
                <a:rPr lang="en-SG" b="1" i="0" u="none" strike="noStrike" dirty="0">
                  <a:solidFill>
                    <a:schemeClr val="tx1"/>
                  </a:solidFill>
                  <a:effectLst/>
                  <a:latin typeface="Montserrat" pitchFamily="2" charset="77"/>
                </a:rPr>
                <a:t>better</a:t>
              </a:r>
              <a:endParaRPr lang="en-US" b="1" dirty="0">
                <a:solidFill>
                  <a:schemeClr val="tx1"/>
                </a:solidFill>
                <a:latin typeface="Montserrat" pitchFamily="2" charset="77"/>
              </a:endParaRPr>
            </a:p>
          </p:txBody>
        </p:sp>
      </p:grpSp>
      <p:grpSp>
        <p:nvGrpSpPr>
          <p:cNvPr id="12" name="Group 11">
            <a:extLst>
              <a:ext uri="{FF2B5EF4-FFF2-40B4-BE49-F238E27FC236}">
                <a16:creationId xmlns:a16="http://schemas.microsoft.com/office/drawing/2014/main" id="{AA13AE77-B7BA-FD13-8ACA-DE18A805E94F}"/>
              </a:ext>
            </a:extLst>
          </p:cNvPr>
          <p:cNvGrpSpPr/>
          <p:nvPr/>
        </p:nvGrpSpPr>
        <p:grpSpPr>
          <a:xfrm>
            <a:off x="3640499" y="1866633"/>
            <a:ext cx="2210239" cy="2126632"/>
            <a:chOff x="3640499" y="2836162"/>
            <a:chExt cx="2210239" cy="2126632"/>
          </a:xfrm>
        </p:grpSpPr>
        <p:pic>
          <p:nvPicPr>
            <p:cNvPr id="6" name="Picture 5">
              <a:extLst>
                <a:ext uri="{FF2B5EF4-FFF2-40B4-BE49-F238E27FC236}">
                  <a16:creationId xmlns:a16="http://schemas.microsoft.com/office/drawing/2014/main" id="{0DD83AB8-ADD0-0B5F-B15C-74075DD56FED}"/>
                </a:ext>
              </a:extLst>
            </p:cNvPr>
            <p:cNvPicPr>
              <a:picLocks noChangeAspect="1"/>
            </p:cNvPicPr>
            <p:nvPr/>
          </p:nvPicPr>
          <p:blipFill rotWithShape="1">
            <a:blip r:embed="rId4"/>
            <a:srcRect l="40022" t="42243" r="39427" b="26979"/>
            <a:stretch/>
          </p:blipFill>
          <p:spPr>
            <a:xfrm>
              <a:off x="3946966" y="2836162"/>
              <a:ext cx="1597307" cy="1345638"/>
            </a:xfrm>
            <a:prstGeom prst="rect">
              <a:avLst/>
            </a:prstGeom>
          </p:spPr>
        </p:pic>
        <p:sp>
          <p:nvSpPr>
            <p:cNvPr id="7" name="Text Placeholder 2">
              <a:extLst>
                <a:ext uri="{FF2B5EF4-FFF2-40B4-BE49-F238E27FC236}">
                  <a16:creationId xmlns:a16="http://schemas.microsoft.com/office/drawing/2014/main" id="{A4314357-FAF7-63E4-96D3-EF73D6A880A3}"/>
                </a:ext>
              </a:extLst>
            </p:cNvPr>
            <p:cNvSpPr txBox="1">
              <a:spLocks/>
            </p:cNvSpPr>
            <p:nvPr/>
          </p:nvSpPr>
          <p:spPr>
            <a:xfrm>
              <a:off x="3640499" y="4221318"/>
              <a:ext cx="2210239" cy="7414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Light"/>
                <a:buChar char="◆"/>
                <a:defRPr sz="14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9pPr>
            </a:lstStyle>
            <a:p>
              <a:pPr marL="139700" indent="0">
                <a:buNone/>
              </a:pPr>
              <a:r>
                <a:rPr lang="en-US" b="1" dirty="0"/>
                <a:t>Answer Relevancy</a:t>
              </a:r>
            </a:p>
            <a:p>
              <a:pPr marL="139700" indent="0" algn="ctr">
                <a:buNone/>
              </a:pPr>
              <a:r>
                <a:rPr lang="en-SG" b="1" i="0" u="none" strike="noStrike" dirty="0">
                  <a:solidFill>
                    <a:schemeClr val="tx1"/>
                  </a:solidFill>
                  <a:effectLst/>
                  <a:latin typeface="Google Sans"/>
                </a:rPr>
                <a:t>↑ </a:t>
              </a:r>
              <a:r>
                <a:rPr lang="en-SG" b="1" i="0" u="none" strike="noStrike" dirty="0">
                  <a:solidFill>
                    <a:schemeClr val="tx1"/>
                  </a:solidFill>
                  <a:effectLst/>
                  <a:latin typeface="Montserrat" pitchFamily="2" charset="77"/>
                </a:rPr>
                <a:t>better</a:t>
              </a:r>
              <a:endParaRPr lang="en-US" b="1" dirty="0">
                <a:solidFill>
                  <a:schemeClr val="tx1"/>
                </a:solidFill>
                <a:latin typeface="Montserrat" pitchFamily="2" charset="77"/>
              </a:endParaRPr>
            </a:p>
            <a:p>
              <a:pPr marL="139700" indent="0" algn="ctr">
                <a:buNone/>
              </a:pPr>
              <a:endParaRPr lang="en-US" b="1" dirty="0"/>
            </a:p>
          </p:txBody>
        </p:sp>
      </p:grpSp>
      <p:grpSp>
        <p:nvGrpSpPr>
          <p:cNvPr id="13" name="Group 12">
            <a:extLst>
              <a:ext uri="{FF2B5EF4-FFF2-40B4-BE49-F238E27FC236}">
                <a16:creationId xmlns:a16="http://schemas.microsoft.com/office/drawing/2014/main" id="{6E316848-9D38-EC19-A8DD-D54140DE3E8C}"/>
              </a:ext>
            </a:extLst>
          </p:cNvPr>
          <p:cNvGrpSpPr/>
          <p:nvPr/>
        </p:nvGrpSpPr>
        <p:grpSpPr>
          <a:xfrm>
            <a:off x="6560999" y="1902959"/>
            <a:ext cx="1903772" cy="1974559"/>
            <a:chOff x="6560999" y="2872488"/>
            <a:chExt cx="1903772" cy="1974559"/>
          </a:xfrm>
        </p:grpSpPr>
        <p:sp>
          <p:nvSpPr>
            <p:cNvPr id="11" name="Text Placeholder 2">
              <a:extLst>
                <a:ext uri="{FF2B5EF4-FFF2-40B4-BE49-F238E27FC236}">
                  <a16:creationId xmlns:a16="http://schemas.microsoft.com/office/drawing/2014/main" id="{5DF4C4B3-1C47-102C-9D91-8F92E884C86E}"/>
                </a:ext>
              </a:extLst>
            </p:cNvPr>
            <p:cNvSpPr txBox="1">
              <a:spLocks/>
            </p:cNvSpPr>
            <p:nvPr/>
          </p:nvSpPr>
          <p:spPr>
            <a:xfrm>
              <a:off x="6614575" y="4243516"/>
              <a:ext cx="1548031" cy="6035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Montserrat Light"/>
                <a:buChar char="◆"/>
                <a:defRPr sz="1400" b="0" i="0" u="none" strike="noStrike" cap="none">
                  <a:solidFill>
                    <a:schemeClr val="dk1"/>
                  </a:solidFill>
                  <a:latin typeface="Montserrat"/>
                  <a:ea typeface="Montserrat"/>
                  <a:cs typeface="Montserrat"/>
                  <a:sym typeface="Montserrat"/>
                </a:defRPr>
              </a:lvl1pPr>
              <a:lvl2pPr marL="914400" marR="0" lvl="1"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2pPr>
              <a:lvl3pPr marL="1371600" marR="0" lvl="2"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3pPr>
              <a:lvl4pPr marL="1828800" marR="0" lvl="3"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4pPr>
              <a:lvl5pPr marL="2286000" marR="0" lvl="4"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5pPr>
              <a:lvl6pPr marL="2743200" marR="0" lvl="5"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6pPr>
              <a:lvl7pPr marL="3200400" marR="0" lvl="6"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7pPr>
              <a:lvl8pPr marL="3657600" marR="0" lvl="7"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8pPr>
              <a:lvl9pPr marL="4114800" marR="0" lvl="8" indent="-317500" algn="l" rtl="0">
                <a:lnSpc>
                  <a:spcPct val="100000"/>
                </a:lnSpc>
                <a:spcBef>
                  <a:spcPts val="0"/>
                </a:spcBef>
                <a:spcAft>
                  <a:spcPts val="0"/>
                </a:spcAft>
                <a:buClr>
                  <a:schemeClr val="dk1"/>
                </a:buClr>
                <a:buSzPts val="1400"/>
                <a:buFont typeface="Nunito Light"/>
                <a:buChar char="■"/>
                <a:defRPr sz="1400" b="0" i="0" u="none" strike="noStrike" cap="none">
                  <a:solidFill>
                    <a:schemeClr val="dk1"/>
                  </a:solidFill>
                  <a:latin typeface="Montserrat"/>
                  <a:ea typeface="Montserrat"/>
                  <a:cs typeface="Montserrat"/>
                  <a:sym typeface="Montserrat"/>
                </a:defRPr>
              </a:lvl9pPr>
            </a:lstStyle>
            <a:p>
              <a:pPr marL="139700" indent="0">
                <a:buNone/>
              </a:pPr>
              <a:r>
                <a:rPr lang="en-US" b="1" dirty="0"/>
                <a:t>Faithfulness</a:t>
              </a:r>
            </a:p>
            <a:p>
              <a:pPr marL="139700" indent="0" algn="ctr">
                <a:buNone/>
              </a:pPr>
              <a:r>
                <a:rPr lang="en-SG" b="1" i="0" u="none" strike="noStrike" dirty="0">
                  <a:solidFill>
                    <a:schemeClr val="tx1"/>
                  </a:solidFill>
                  <a:effectLst/>
                  <a:latin typeface="Google Sans"/>
                </a:rPr>
                <a:t>↑ </a:t>
              </a:r>
              <a:r>
                <a:rPr lang="en-SG" b="1" i="0" u="none" strike="noStrike" dirty="0">
                  <a:solidFill>
                    <a:schemeClr val="tx1"/>
                  </a:solidFill>
                  <a:effectLst/>
                  <a:latin typeface="Montserrat" pitchFamily="2" charset="77"/>
                </a:rPr>
                <a:t>better</a:t>
              </a:r>
              <a:endParaRPr lang="en-US" b="1" dirty="0">
                <a:solidFill>
                  <a:schemeClr val="tx1"/>
                </a:solidFill>
                <a:latin typeface="Montserrat" pitchFamily="2" charset="77"/>
              </a:endParaRPr>
            </a:p>
            <a:p>
              <a:pPr marL="139700" indent="0" algn="ctr">
                <a:buNone/>
              </a:pPr>
              <a:endParaRPr lang="en-US" b="1" dirty="0"/>
            </a:p>
          </p:txBody>
        </p:sp>
        <p:pic>
          <p:nvPicPr>
            <p:cNvPr id="10" name="Picture 9">
              <a:extLst>
                <a:ext uri="{FF2B5EF4-FFF2-40B4-BE49-F238E27FC236}">
                  <a16:creationId xmlns:a16="http://schemas.microsoft.com/office/drawing/2014/main" id="{D0719D47-A9B7-E9FA-06D8-A649C992FF8E}"/>
                </a:ext>
              </a:extLst>
            </p:cNvPr>
            <p:cNvPicPr>
              <a:picLocks noChangeAspect="1"/>
            </p:cNvPicPr>
            <p:nvPr/>
          </p:nvPicPr>
          <p:blipFill rotWithShape="1">
            <a:blip r:embed="rId5"/>
            <a:srcRect l="43590" t="41174" r="31916" b="27416"/>
            <a:stretch/>
          </p:blipFill>
          <p:spPr>
            <a:xfrm>
              <a:off x="6560999" y="2872488"/>
              <a:ext cx="1903772" cy="1373225"/>
            </a:xfrm>
            <a:prstGeom prst="rect">
              <a:avLst/>
            </a:prstGeom>
          </p:spPr>
        </p:pic>
      </p:grpSp>
    </p:spTree>
    <p:extLst>
      <p:ext uri="{BB962C8B-B14F-4D97-AF65-F5344CB8AC3E}">
        <p14:creationId xmlns:p14="http://schemas.microsoft.com/office/powerpoint/2010/main" val="6116216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DA285-8A72-B965-0D3F-2500B3936C70}"/>
              </a:ext>
            </a:extLst>
          </p:cNvPr>
          <p:cNvSpPr>
            <a:spLocks noGrp="1"/>
          </p:cNvSpPr>
          <p:nvPr>
            <p:ph type="title"/>
          </p:nvPr>
        </p:nvSpPr>
        <p:spPr/>
        <p:txBody>
          <a:bodyPr/>
          <a:lstStyle/>
          <a:p>
            <a:r>
              <a:rPr lang="en-US" dirty="0"/>
              <a:t>MODELING</a:t>
            </a:r>
          </a:p>
        </p:txBody>
      </p:sp>
      <p:sp>
        <p:nvSpPr>
          <p:cNvPr id="8" name="Rounded Rectangle 7">
            <a:extLst>
              <a:ext uri="{FF2B5EF4-FFF2-40B4-BE49-F238E27FC236}">
                <a16:creationId xmlns:a16="http://schemas.microsoft.com/office/drawing/2014/main" id="{3A315111-7BE0-9609-8399-0EE35D5B573F}"/>
              </a:ext>
            </a:extLst>
          </p:cNvPr>
          <p:cNvSpPr/>
          <p:nvPr/>
        </p:nvSpPr>
        <p:spPr>
          <a:xfrm>
            <a:off x="2002421" y="1724628"/>
            <a:ext cx="2176041" cy="497711"/>
          </a:xfrm>
          <a:prstGeom prst="roundRect">
            <a:avLst/>
          </a:prstGeom>
          <a:solidFill>
            <a:srgbClr val="FFFD7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TRAIN</a:t>
            </a:r>
          </a:p>
          <a:p>
            <a:pPr algn="ctr"/>
            <a:r>
              <a:rPr lang="en-US" dirty="0"/>
              <a:t>(40 QUESTIONS)</a:t>
            </a:r>
          </a:p>
        </p:txBody>
      </p:sp>
      <p:sp>
        <p:nvSpPr>
          <p:cNvPr id="9" name="Rounded Rectangle 8">
            <a:extLst>
              <a:ext uri="{FF2B5EF4-FFF2-40B4-BE49-F238E27FC236}">
                <a16:creationId xmlns:a16="http://schemas.microsoft.com/office/drawing/2014/main" id="{7B66E655-6B68-E7FA-420B-EEAE40384697}"/>
              </a:ext>
            </a:extLst>
          </p:cNvPr>
          <p:cNvSpPr/>
          <p:nvPr/>
        </p:nvSpPr>
        <p:spPr>
          <a:xfrm>
            <a:off x="5173884" y="1724628"/>
            <a:ext cx="2176041" cy="497711"/>
          </a:xfrm>
          <a:prstGeom prst="roundRect">
            <a:avLst/>
          </a:prstGeom>
          <a:solidFill>
            <a:srgbClr val="FFFD7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EVALUATE</a:t>
            </a:r>
          </a:p>
        </p:txBody>
      </p:sp>
      <p:sp>
        <p:nvSpPr>
          <p:cNvPr id="11" name="Right Arrow 10">
            <a:extLst>
              <a:ext uri="{FF2B5EF4-FFF2-40B4-BE49-F238E27FC236}">
                <a16:creationId xmlns:a16="http://schemas.microsoft.com/office/drawing/2014/main" id="{0A97F8AB-0836-4FC4-2896-C87DA1AC5D19}"/>
              </a:ext>
            </a:extLst>
          </p:cNvPr>
          <p:cNvSpPr/>
          <p:nvPr/>
        </p:nvSpPr>
        <p:spPr>
          <a:xfrm>
            <a:off x="4352083" y="1834588"/>
            <a:ext cx="671332" cy="248856"/>
          </a:xfrm>
          <a:prstGeom prst="rightArrow">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graphicFrame>
        <p:nvGraphicFramePr>
          <p:cNvPr id="14" name="Table 13">
            <a:extLst>
              <a:ext uri="{FF2B5EF4-FFF2-40B4-BE49-F238E27FC236}">
                <a16:creationId xmlns:a16="http://schemas.microsoft.com/office/drawing/2014/main" id="{7259F92E-BACF-6E5F-9C5B-E7F72E0D321C}"/>
              </a:ext>
            </a:extLst>
          </p:cNvPr>
          <p:cNvGraphicFramePr>
            <a:graphicFrameLocks noGrp="1"/>
          </p:cNvGraphicFramePr>
          <p:nvPr>
            <p:extLst>
              <p:ext uri="{D42A27DB-BD31-4B8C-83A1-F6EECF244321}">
                <p14:modId xmlns:p14="http://schemas.microsoft.com/office/powerpoint/2010/main" val="2953037132"/>
              </p:ext>
            </p:extLst>
          </p:nvPr>
        </p:nvGraphicFramePr>
        <p:xfrm>
          <a:off x="1433333" y="2921162"/>
          <a:ext cx="6508832" cy="1112520"/>
        </p:xfrm>
        <a:graphic>
          <a:graphicData uri="http://schemas.openxmlformats.org/drawingml/2006/table">
            <a:tbl>
              <a:tblPr firstRow="1" bandRow="1">
                <a:tableStyleId>{3B4B98B0-60AC-42C2-AFA5-B58CD77FA1E5}</a:tableStyleId>
              </a:tblPr>
              <a:tblGrid>
                <a:gridCol w="1627208">
                  <a:extLst>
                    <a:ext uri="{9D8B030D-6E8A-4147-A177-3AD203B41FA5}">
                      <a16:colId xmlns:a16="http://schemas.microsoft.com/office/drawing/2014/main" val="3836455999"/>
                    </a:ext>
                  </a:extLst>
                </a:gridCol>
                <a:gridCol w="1627208">
                  <a:extLst>
                    <a:ext uri="{9D8B030D-6E8A-4147-A177-3AD203B41FA5}">
                      <a16:colId xmlns:a16="http://schemas.microsoft.com/office/drawing/2014/main" val="924919728"/>
                    </a:ext>
                  </a:extLst>
                </a:gridCol>
                <a:gridCol w="1780572">
                  <a:extLst>
                    <a:ext uri="{9D8B030D-6E8A-4147-A177-3AD203B41FA5}">
                      <a16:colId xmlns:a16="http://schemas.microsoft.com/office/drawing/2014/main" val="2629809680"/>
                    </a:ext>
                  </a:extLst>
                </a:gridCol>
                <a:gridCol w="1473844">
                  <a:extLst>
                    <a:ext uri="{9D8B030D-6E8A-4147-A177-3AD203B41FA5}">
                      <a16:colId xmlns:a16="http://schemas.microsoft.com/office/drawing/2014/main" val="3798319717"/>
                    </a:ext>
                  </a:extLst>
                </a:gridCol>
              </a:tblGrid>
              <a:tr h="370840">
                <a:tc>
                  <a:txBody>
                    <a:bodyPr/>
                    <a:lstStyle/>
                    <a:p>
                      <a:endParaRPr lang="en-US" dirty="0">
                        <a:solidFill>
                          <a:schemeClr val="tx1"/>
                        </a:solidFill>
                      </a:endParaRPr>
                    </a:p>
                  </a:txBody>
                  <a:tcPr/>
                </a:tc>
                <a:tc>
                  <a:txBody>
                    <a:bodyPr/>
                    <a:lstStyle/>
                    <a:p>
                      <a:pPr algn="ctr"/>
                      <a:r>
                        <a:rPr lang="en-US" dirty="0">
                          <a:solidFill>
                            <a:schemeClr val="tx1"/>
                          </a:solidFill>
                        </a:rPr>
                        <a:t>RAGAS Score</a:t>
                      </a:r>
                    </a:p>
                  </a:txBody>
                  <a:tcPr/>
                </a:tc>
                <a:tc>
                  <a:txBody>
                    <a:bodyPr/>
                    <a:lstStyle/>
                    <a:p>
                      <a:pPr algn="ctr"/>
                      <a:r>
                        <a:rPr lang="en-US" dirty="0">
                          <a:solidFill>
                            <a:schemeClr val="tx1"/>
                          </a:solidFill>
                        </a:rPr>
                        <a:t>Answer Relevancy</a:t>
                      </a:r>
                    </a:p>
                  </a:txBody>
                  <a:tcPr/>
                </a:tc>
                <a:tc>
                  <a:txBody>
                    <a:bodyPr/>
                    <a:lstStyle/>
                    <a:p>
                      <a:pPr algn="ctr"/>
                      <a:r>
                        <a:rPr lang="en-US" dirty="0">
                          <a:solidFill>
                            <a:schemeClr val="tx1"/>
                          </a:solidFill>
                        </a:rPr>
                        <a:t>Faithfulness</a:t>
                      </a:r>
                    </a:p>
                  </a:txBody>
                  <a:tcPr/>
                </a:tc>
                <a:extLst>
                  <a:ext uri="{0D108BD9-81ED-4DB2-BD59-A6C34878D82A}">
                    <a16:rowId xmlns:a16="http://schemas.microsoft.com/office/drawing/2014/main" val="504713406"/>
                  </a:ext>
                </a:extLst>
              </a:tr>
              <a:tr h="370840">
                <a:tc>
                  <a:txBody>
                    <a:bodyPr/>
                    <a:lstStyle/>
                    <a:p>
                      <a:pPr algn="ctr"/>
                      <a:r>
                        <a:rPr lang="en-US" b="1" dirty="0">
                          <a:solidFill>
                            <a:schemeClr val="tx1"/>
                          </a:solidFill>
                        </a:rPr>
                        <a:t>GPT 3.5 Turbo</a:t>
                      </a:r>
                    </a:p>
                  </a:txBody>
                  <a:tcPr/>
                </a:tc>
                <a:tc>
                  <a:txBody>
                    <a:bodyPr/>
                    <a:lstStyle/>
                    <a:p>
                      <a:pPr algn="ctr"/>
                      <a:r>
                        <a:rPr lang="en-US" dirty="0">
                          <a:solidFill>
                            <a:schemeClr val="tx1"/>
                          </a:solidFill>
                        </a:rPr>
                        <a:t>0.7685</a:t>
                      </a:r>
                    </a:p>
                  </a:txBody>
                  <a:tcPr/>
                </a:tc>
                <a:tc>
                  <a:txBody>
                    <a:bodyPr/>
                    <a:lstStyle/>
                    <a:p>
                      <a:pPr algn="ctr"/>
                      <a:r>
                        <a:rPr lang="en-US" dirty="0">
                          <a:solidFill>
                            <a:schemeClr val="tx1"/>
                          </a:solidFill>
                        </a:rPr>
                        <a:t>0.8517</a:t>
                      </a:r>
                    </a:p>
                  </a:txBody>
                  <a:tcPr/>
                </a:tc>
                <a:tc>
                  <a:txBody>
                    <a:bodyPr/>
                    <a:lstStyle/>
                    <a:p>
                      <a:pPr algn="ctr"/>
                      <a:r>
                        <a:rPr lang="en-US" dirty="0">
                          <a:solidFill>
                            <a:schemeClr val="tx1"/>
                          </a:solidFill>
                        </a:rPr>
                        <a:t>0.7000</a:t>
                      </a:r>
                    </a:p>
                  </a:txBody>
                  <a:tcPr/>
                </a:tc>
                <a:extLst>
                  <a:ext uri="{0D108BD9-81ED-4DB2-BD59-A6C34878D82A}">
                    <a16:rowId xmlns:a16="http://schemas.microsoft.com/office/drawing/2014/main" val="2135849896"/>
                  </a:ext>
                </a:extLst>
              </a:tr>
              <a:tr h="370840">
                <a:tc>
                  <a:txBody>
                    <a:bodyPr/>
                    <a:lstStyle/>
                    <a:p>
                      <a:pPr algn="ctr"/>
                      <a:r>
                        <a:rPr lang="en-US" b="1" dirty="0">
                          <a:solidFill>
                            <a:schemeClr val="tx1"/>
                          </a:solidFill>
                        </a:rPr>
                        <a:t>Finetuned</a:t>
                      </a:r>
                    </a:p>
                  </a:txBody>
                  <a:tcPr/>
                </a:tc>
                <a:tc>
                  <a:txBody>
                    <a:bodyPr/>
                    <a:lstStyle/>
                    <a:p>
                      <a:pPr algn="ctr"/>
                      <a:r>
                        <a:rPr lang="en-US" dirty="0">
                          <a:solidFill>
                            <a:schemeClr val="tx1"/>
                          </a:solidFill>
                        </a:rPr>
                        <a:t>0.8150</a:t>
                      </a:r>
                    </a:p>
                  </a:txBody>
                  <a:tcPr/>
                </a:tc>
                <a:tc>
                  <a:txBody>
                    <a:bodyPr/>
                    <a:lstStyle/>
                    <a:p>
                      <a:pPr algn="ctr"/>
                      <a:r>
                        <a:rPr lang="en-US" dirty="0">
                          <a:solidFill>
                            <a:schemeClr val="tx1"/>
                          </a:solidFill>
                        </a:rPr>
                        <a:t>0.8922</a:t>
                      </a:r>
                    </a:p>
                  </a:txBody>
                  <a:tcPr/>
                </a:tc>
                <a:tc>
                  <a:txBody>
                    <a:bodyPr/>
                    <a:lstStyle/>
                    <a:p>
                      <a:pPr algn="ctr"/>
                      <a:r>
                        <a:rPr lang="en-US" dirty="0">
                          <a:solidFill>
                            <a:schemeClr val="tx1"/>
                          </a:solidFill>
                        </a:rPr>
                        <a:t>0.7500</a:t>
                      </a:r>
                    </a:p>
                  </a:txBody>
                  <a:tcPr/>
                </a:tc>
                <a:extLst>
                  <a:ext uri="{0D108BD9-81ED-4DB2-BD59-A6C34878D82A}">
                    <a16:rowId xmlns:a16="http://schemas.microsoft.com/office/drawing/2014/main" val="2277446578"/>
                  </a:ext>
                </a:extLst>
              </a:tr>
            </a:tbl>
          </a:graphicData>
        </a:graphic>
      </p:graphicFrame>
    </p:spTree>
    <p:extLst>
      <p:ext uri="{BB962C8B-B14F-4D97-AF65-F5344CB8AC3E}">
        <p14:creationId xmlns:p14="http://schemas.microsoft.com/office/powerpoint/2010/main" val="1999102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17"/>
          <p:cNvSpPr txBox="1">
            <a:spLocks noGrp="1"/>
          </p:cNvSpPr>
          <p:nvPr>
            <p:ph type="title"/>
          </p:nvPr>
        </p:nvSpPr>
        <p:spPr>
          <a:xfrm>
            <a:off x="720000" y="539500"/>
            <a:ext cx="77040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dirty="0"/>
              <a:t>WORKFLOW</a:t>
            </a:r>
            <a:endParaRPr dirty="0"/>
          </a:p>
        </p:txBody>
      </p:sp>
      <p:pic>
        <p:nvPicPr>
          <p:cNvPr id="5" name="Picture 4">
            <a:extLst>
              <a:ext uri="{FF2B5EF4-FFF2-40B4-BE49-F238E27FC236}">
                <a16:creationId xmlns:a16="http://schemas.microsoft.com/office/drawing/2014/main" id="{A0BECA26-32B9-6E9A-2B72-9DDCF994EC7C}"/>
              </a:ext>
            </a:extLst>
          </p:cNvPr>
          <p:cNvPicPr>
            <a:picLocks noChangeAspect="1"/>
          </p:cNvPicPr>
          <p:nvPr/>
        </p:nvPicPr>
        <p:blipFill rotWithShape="1">
          <a:blip r:embed="rId3"/>
          <a:srcRect t="20034" b="22781"/>
          <a:stretch/>
        </p:blipFill>
        <p:spPr>
          <a:xfrm>
            <a:off x="685800" y="1678330"/>
            <a:ext cx="7772400" cy="250013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DA285-8A72-B965-0D3F-2500B3936C70}"/>
              </a:ext>
            </a:extLst>
          </p:cNvPr>
          <p:cNvSpPr>
            <a:spLocks noGrp="1"/>
          </p:cNvSpPr>
          <p:nvPr>
            <p:ph type="title"/>
          </p:nvPr>
        </p:nvSpPr>
        <p:spPr/>
        <p:txBody>
          <a:bodyPr/>
          <a:lstStyle/>
          <a:p>
            <a:r>
              <a:rPr lang="en-US" dirty="0"/>
              <a:t>COMPARING DIFFERENCES</a:t>
            </a:r>
          </a:p>
        </p:txBody>
      </p:sp>
      <p:sp>
        <p:nvSpPr>
          <p:cNvPr id="3" name="Text Placeholder 2">
            <a:extLst>
              <a:ext uri="{FF2B5EF4-FFF2-40B4-BE49-F238E27FC236}">
                <a16:creationId xmlns:a16="http://schemas.microsoft.com/office/drawing/2014/main" id="{AEC8E065-D716-771E-BC0A-D5BD43B09223}"/>
              </a:ext>
            </a:extLst>
          </p:cNvPr>
          <p:cNvSpPr>
            <a:spLocks noGrp="1"/>
          </p:cNvSpPr>
          <p:nvPr>
            <p:ph type="body" idx="1"/>
          </p:nvPr>
        </p:nvSpPr>
        <p:spPr>
          <a:xfrm>
            <a:off x="719999" y="1660600"/>
            <a:ext cx="8146209" cy="689061"/>
          </a:xfrm>
        </p:spPr>
        <p:txBody>
          <a:bodyPr/>
          <a:lstStyle/>
          <a:p>
            <a:pPr marL="139700" indent="0">
              <a:buNone/>
            </a:pPr>
            <a:r>
              <a:rPr lang="en-SG" b="0" i="0" dirty="0">
                <a:solidFill>
                  <a:schemeClr val="accent1">
                    <a:lumMod val="40000"/>
                    <a:lumOff val="60000"/>
                  </a:schemeClr>
                </a:solidFill>
                <a:effectLst/>
                <a:latin typeface="Menlo" panose="020B0609030804020204" pitchFamily="49" charset="0"/>
                <a:ea typeface="Menlo" panose="020B0609030804020204" pitchFamily="49" charset="0"/>
                <a:cs typeface="Menlo" panose="020B0609030804020204" pitchFamily="49" charset="0"/>
              </a:rPr>
              <a:t>700 305 is ____ more than 680 305. </a:t>
            </a:r>
            <a:br>
              <a:rPr lang="en-SG" b="0" i="0" dirty="0">
                <a:solidFill>
                  <a:schemeClr val="accent1">
                    <a:lumMod val="40000"/>
                    <a:lumOff val="60000"/>
                  </a:schemeClr>
                </a:solidFill>
                <a:effectLst/>
                <a:latin typeface="Menlo" panose="020B0609030804020204" pitchFamily="49" charset="0"/>
                <a:ea typeface="Menlo" panose="020B0609030804020204" pitchFamily="49" charset="0"/>
                <a:cs typeface="Menlo" panose="020B0609030804020204" pitchFamily="49" charset="0"/>
              </a:rPr>
            </a:br>
            <a:r>
              <a:rPr lang="en-SG" b="0" i="0" dirty="0">
                <a:solidFill>
                  <a:schemeClr val="accent1">
                    <a:lumMod val="40000"/>
                    <a:lumOff val="60000"/>
                  </a:schemeClr>
                </a:solidFill>
                <a:effectLst/>
                <a:latin typeface="Menlo" panose="020B0609030804020204" pitchFamily="49" charset="0"/>
                <a:ea typeface="Menlo" panose="020B0609030804020204" pitchFamily="49" charset="0"/>
                <a:cs typeface="Menlo" panose="020B0609030804020204" pitchFamily="49" charset="0"/>
              </a:rPr>
              <a:t>A) 200 tens B) 2 thousands C) 20 thousands (correct) D) 2 ten thousands.</a:t>
            </a:r>
            <a:endParaRPr lang="en-US" dirty="0">
              <a:solidFill>
                <a:schemeClr val="accent1">
                  <a:lumMod val="40000"/>
                  <a:lumOff val="60000"/>
                </a:schemeClr>
              </a:solidFill>
              <a:latin typeface="Menlo" panose="020B0609030804020204" pitchFamily="49" charset="0"/>
              <a:ea typeface="Menlo" panose="020B0609030804020204" pitchFamily="49" charset="0"/>
              <a:cs typeface="Menlo" panose="020B0609030804020204" pitchFamily="49" charset="0"/>
            </a:endParaRPr>
          </a:p>
        </p:txBody>
      </p:sp>
      <p:sp>
        <p:nvSpPr>
          <p:cNvPr id="4" name="Rounded Rectangle 3">
            <a:extLst>
              <a:ext uri="{FF2B5EF4-FFF2-40B4-BE49-F238E27FC236}">
                <a16:creationId xmlns:a16="http://schemas.microsoft.com/office/drawing/2014/main" id="{28CAFB46-814C-8F9E-7E8E-D7F448824AEB}"/>
              </a:ext>
            </a:extLst>
          </p:cNvPr>
          <p:cNvSpPr/>
          <p:nvPr/>
        </p:nvSpPr>
        <p:spPr>
          <a:xfrm>
            <a:off x="1770928" y="2643369"/>
            <a:ext cx="2176041" cy="49771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GPT 3.5 TURBO</a:t>
            </a:r>
          </a:p>
        </p:txBody>
      </p:sp>
      <p:sp>
        <p:nvSpPr>
          <p:cNvPr id="5" name="Rounded Rectangle 4">
            <a:extLst>
              <a:ext uri="{FF2B5EF4-FFF2-40B4-BE49-F238E27FC236}">
                <a16:creationId xmlns:a16="http://schemas.microsoft.com/office/drawing/2014/main" id="{ECB41782-3CC2-5FC0-6896-3AB4ABDCAC93}"/>
              </a:ext>
            </a:extLst>
          </p:cNvPr>
          <p:cNvSpPr/>
          <p:nvPr/>
        </p:nvSpPr>
        <p:spPr>
          <a:xfrm>
            <a:off x="5173885" y="2643369"/>
            <a:ext cx="2176041" cy="497711"/>
          </a:xfrm>
          <a:prstGeom prst="roundRect">
            <a:avLst/>
          </a:prstGeom>
          <a:solidFill>
            <a:srgbClr val="FF7E7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FINE TUNED</a:t>
            </a:r>
          </a:p>
        </p:txBody>
      </p:sp>
      <p:sp>
        <p:nvSpPr>
          <p:cNvPr id="7" name="TextBox 6">
            <a:extLst>
              <a:ext uri="{FF2B5EF4-FFF2-40B4-BE49-F238E27FC236}">
                <a16:creationId xmlns:a16="http://schemas.microsoft.com/office/drawing/2014/main" id="{2B431FD4-FB1A-CDB1-304D-01DB748964F0}"/>
              </a:ext>
            </a:extLst>
          </p:cNvPr>
          <p:cNvSpPr txBox="1"/>
          <p:nvPr/>
        </p:nvSpPr>
        <p:spPr>
          <a:xfrm>
            <a:off x="1689905" y="3280899"/>
            <a:ext cx="2384384" cy="307777"/>
          </a:xfrm>
          <a:prstGeom prst="rect">
            <a:avLst/>
          </a:prstGeom>
          <a:noFill/>
        </p:spPr>
        <p:txBody>
          <a:bodyPr wrap="square">
            <a:spAutoFit/>
          </a:bodyPr>
          <a:lstStyle/>
          <a:p>
            <a:r>
              <a:rPr lang="en-SG" b="0" i="0" dirty="0">
                <a:solidFill>
                  <a:srgbClr val="FF85FF"/>
                </a:solidFill>
                <a:effectLst/>
                <a:latin typeface="-apple-system"/>
              </a:rPr>
              <a:t>The answer is B) 2 thousands.</a:t>
            </a:r>
            <a:endParaRPr lang="en-US" dirty="0">
              <a:solidFill>
                <a:srgbClr val="FF85FF"/>
              </a:solidFill>
            </a:endParaRPr>
          </a:p>
        </p:txBody>
      </p:sp>
      <p:sp>
        <p:nvSpPr>
          <p:cNvPr id="9" name="TextBox 8">
            <a:extLst>
              <a:ext uri="{FF2B5EF4-FFF2-40B4-BE49-F238E27FC236}">
                <a16:creationId xmlns:a16="http://schemas.microsoft.com/office/drawing/2014/main" id="{3C15788E-4954-63B8-D56B-1A3DE06C0515}"/>
              </a:ext>
            </a:extLst>
          </p:cNvPr>
          <p:cNvSpPr txBox="1"/>
          <p:nvPr/>
        </p:nvSpPr>
        <p:spPr>
          <a:xfrm>
            <a:off x="5168095" y="3280899"/>
            <a:ext cx="3107804" cy="307777"/>
          </a:xfrm>
          <a:prstGeom prst="rect">
            <a:avLst/>
          </a:prstGeom>
          <a:noFill/>
        </p:spPr>
        <p:txBody>
          <a:bodyPr wrap="square">
            <a:spAutoFit/>
          </a:bodyPr>
          <a:lstStyle/>
          <a:p>
            <a:r>
              <a:rPr lang="en-SG" b="0" i="0" dirty="0">
                <a:solidFill>
                  <a:srgbClr val="FF85FF"/>
                </a:solidFill>
                <a:effectLst/>
                <a:latin typeface="-apple-system"/>
              </a:rPr>
              <a:t>The correct answer is C) 20 thousands.</a:t>
            </a:r>
            <a:endParaRPr lang="en-US" dirty="0">
              <a:solidFill>
                <a:srgbClr val="FF85FF"/>
              </a:solidFill>
            </a:endParaRPr>
          </a:p>
        </p:txBody>
      </p:sp>
    </p:spTree>
    <p:extLst>
      <p:ext uri="{BB962C8B-B14F-4D97-AF65-F5344CB8AC3E}">
        <p14:creationId xmlns:p14="http://schemas.microsoft.com/office/powerpoint/2010/main" val="9480310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DA285-8A72-B965-0D3F-2500B3936C70}"/>
              </a:ext>
            </a:extLst>
          </p:cNvPr>
          <p:cNvSpPr>
            <a:spLocks noGrp="1"/>
          </p:cNvSpPr>
          <p:nvPr>
            <p:ph type="title"/>
          </p:nvPr>
        </p:nvSpPr>
        <p:spPr/>
        <p:txBody>
          <a:bodyPr/>
          <a:lstStyle/>
          <a:p>
            <a:r>
              <a:rPr lang="en-US" dirty="0"/>
              <a:t>COMPARING DIFFERENCES</a:t>
            </a:r>
          </a:p>
        </p:txBody>
      </p:sp>
      <p:sp>
        <p:nvSpPr>
          <p:cNvPr id="3" name="Text Placeholder 2">
            <a:extLst>
              <a:ext uri="{FF2B5EF4-FFF2-40B4-BE49-F238E27FC236}">
                <a16:creationId xmlns:a16="http://schemas.microsoft.com/office/drawing/2014/main" id="{AEC8E065-D716-771E-BC0A-D5BD43B09223}"/>
              </a:ext>
            </a:extLst>
          </p:cNvPr>
          <p:cNvSpPr>
            <a:spLocks noGrp="1"/>
          </p:cNvSpPr>
          <p:nvPr>
            <p:ph type="body" idx="1"/>
          </p:nvPr>
        </p:nvSpPr>
        <p:spPr>
          <a:xfrm>
            <a:off x="720000" y="1660600"/>
            <a:ext cx="8146208" cy="689061"/>
          </a:xfrm>
        </p:spPr>
        <p:txBody>
          <a:bodyPr/>
          <a:lstStyle/>
          <a:p>
            <a:pPr marL="139700" indent="0">
              <a:buNone/>
            </a:pPr>
            <a:r>
              <a:rPr lang="en-SG" b="0" dirty="0">
                <a:solidFill>
                  <a:schemeClr val="accent1">
                    <a:lumMod val="40000"/>
                    <a:lumOff val="60000"/>
                  </a:schemeClr>
                </a:solidFill>
                <a:effectLst/>
                <a:latin typeface="Menlo" panose="020B0609030804020204" pitchFamily="49" charset="0"/>
              </a:rPr>
              <a:t>What is the value of 3 in 3560? </a:t>
            </a:r>
            <a:br>
              <a:rPr lang="en-SG" b="0" dirty="0">
                <a:solidFill>
                  <a:schemeClr val="accent1">
                    <a:lumMod val="40000"/>
                    <a:lumOff val="60000"/>
                  </a:schemeClr>
                </a:solidFill>
                <a:effectLst/>
                <a:latin typeface="Menlo" panose="020B0609030804020204" pitchFamily="49" charset="0"/>
              </a:rPr>
            </a:br>
            <a:r>
              <a:rPr lang="en-SG" b="0" dirty="0">
                <a:solidFill>
                  <a:schemeClr val="accent1">
                    <a:lumMod val="40000"/>
                    <a:lumOff val="60000"/>
                  </a:schemeClr>
                </a:solidFill>
                <a:effectLst/>
                <a:latin typeface="Menlo" panose="020B0609030804020204" pitchFamily="49" charset="0"/>
              </a:rPr>
              <a:t>A) 3 thousands B) 3 hundreds C) 3 tens D) 3 ones</a:t>
            </a:r>
            <a:endParaRPr lang="en-US" dirty="0">
              <a:solidFill>
                <a:schemeClr val="accent1">
                  <a:lumMod val="40000"/>
                  <a:lumOff val="60000"/>
                </a:schemeClr>
              </a:solidFill>
              <a:latin typeface="Menlo" panose="020B0609030804020204" pitchFamily="49" charset="0"/>
              <a:ea typeface="Menlo" panose="020B0609030804020204" pitchFamily="49" charset="0"/>
              <a:cs typeface="Menlo" panose="020B0609030804020204" pitchFamily="49" charset="0"/>
            </a:endParaRPr>
          </a:p>
        </p:txBody>
      </p:sp>
      <p:sp>
        <p:nvSpPr>
          <p:cNvPr id="4" name="Rounded Rectangle 3">
            <a:extLst>
              <a:ext uri="{FF2B5EF4-FFF2-40B4-BE49-F238E27FC236}">
                <a16:creationId xmlns:a16="http://schemas.microsoft.com/office/drawing/2014/main" id="{28CAFB46-814C-8F9E-7E8E-D7F448824AEB}"/>
              </a:ext>
            </a:extLst>
          </p:cNvPr>
          <p:cNvSpPr/>
          <p:nvPr/>
        </p:nvSpPr>
        <p:spPr>
          <a:xfrm>
            <a:off x="1770928" y="2643369"/>
            <a:ext cx="2176041" cy="49771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GPT 3.5 TURBO</a:t>
            </a:r>
          </a:p>
        </p:txBody>
      </p:sp>
      <p:sp>
        <p:nvSpPr>
          <p:cNvPr id="5" name="Rounded Rectangle 4">
            <a:extLst>
              <a:ext uri="{FF2B5EF4-FFF2-40B4-BE49-F238E27FC236}">
                <a16:creationId xmlns:a16="http://schemas.microsoft.com/office/drawing/2014/main" id="{ECB41782-3CC2-5FC0-6896-3AB4ABDCAC93}"/>
              </a:ext>
            </a:extLst>
          </p:cNvPr>
          <p:cNvSpPr/>
          <p:nvPr/>
        </p:nvSpPr>
        <p:spPr>
          <a:xfrm>
            <a:off x="5173885" y="2643369"/>
            <a:ext cx="2176041" cy="497711"/>
          </a:xfrm>
          <a:prstGeom prst="roundRect">
            <a:avLst/>
          </a:prstGeom>
          <a:solidFill>
            <a:srgbClr val="FF7E7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FINE TUNED</a:t>
            </a:r>
          </a:p>
        </p:txBody>
      </p:sp>
      <p:sp>
        <p:nvSpPr>
          <p:cNvPr id="7" name="TextBox 6">
            <a:extLst>
              <a:ext uri="{FF2B5EF4-FFF2-40B4-BE49-F238E27FC236}">
                <a16:creationId xmlns:a16="http://schemas.microsoft.com/office/drawing/2014/main" id="{2B431FD4-FB1A-CDB1-304D-01DB748964F0}"/>
              </a:ext>
            </a:extLst>
          </p:cNvPr>
          <p:cNvSpPr txBox="1"/>
          <p:nvPr/>
        </p:nvSpPr>
        <p:spPr>
          <a:xfrm>
            <a:off x="1689905" y="3280899"/>
            <a:ext cx="2384384" cy="307777"/>
          </a:xfrm>
          <a:prstGeom prst="rect">
            <a:avLst/>
          </a:prstGeom>
          <a:noFill/>
        </p:spPr>
        <p:txBody>
          <a:bodyPr wrap="square">
            <a:spAutoFit/>
          </a:bodyPr>
          <a:lstStyle/>
          <a:p>
            <a:r>
              <a:rPr lang="en-SG" b="0" i="0" dirty="0">
                <a:solidFill>
                  <a:srgbClr val="FF85FF"/>
                </a:solidFill>
                <a:effectLst/>
                <a:latin typeface="-apple-system"/>
              </a:rPr>
              <a:t>3 hundreds</a:t>
            </a:r>
            <a:endParaRPr lang="en-US" dirty="0">
              <a:solidFill>
                <a:srgbClr val="FF85FF"/>
              </a:solidFill>
            </a:endParaRPr>
          </a:p>
        </p:txBody>
      </p:sp>
      <p:sp>
        <p:nvSpPr>
          <p:cNvPr id="9" name="TextBox 8">
            <a:extLst>
              <a:ext uri="{FF2B5EF4-FFF2-40B4-BE49-F238E27FC236}">
                <a16:creationId xmlns:a16="http://schemas.microsoft.com/office/drawing/2014/main" id="{3C15788E-4954-63B8-D56B-1A3DE06C0515}"/>
              </a:ext>
            </a:extLst>
          </p:cNvPr>
          <p:cNvSpPr txBox="1"/>
          <p:nvPr/>
        </p:nvSpPr>
        <p:spPr>
          <a:xfrm>
            <a:off x="5168095" y="3280899"/>
            <a:ext cx="3107804" cy="307777"/>
          </a:xfrm>
          <a:prstGeom prst="rect">
            <a:avLst/>
          </a:prstGeom>
          <a:noFill/>
        </p:spPr>
        <p:txBody>
          <a:bodyPr wrap="square">
            <a:spAutoFit/>
          </a:bodyPr>
          <a:lstStyle/>
          <a:p>
            <a:r>
              <a:rPr lang="en-SG" b="0" i="0" dirty="0">
                <a:solidFill>
                  <a:srgbClr val="FF85FF"/>
                </a:solidFill>
                <a:effectLst/>
                <a:latin typeface="-apple-system"/>
              </a:rPr>
              <a:t>The value of 3 in 3560 is 3 thousands.</a:t>
            </a:r>
            <a:endParaRPr lang="en-US" dirty="0">
              <a:solidFill>
                <a:srgbClr val="FF85FF"/>
              </a:solidFill>
            </a:endParaRPr>
          </a:p>
        </p:txBody>
      </p:sp>
    </p:spTree>
    <p:extLst>
      <p:ext uri="{BB962C8B-B14F-4D97-AF65-F5344CB8AC3E}">
        <p14:creationId xmlns:p14="http://schemas.microsoft.com/office/powerpoint/2010/main" val="1751498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ECCE6-2E87-9891-C1C4-EC0D47DB8E0C}"/>
              </a:ext>
            </a:extLst>
          </p:cNvPr>
          <p:cNvSpPr>
            <a:spLocks noGrp="1"/>
          </p:cNvSpPr>
          <p:nvPr>
            <p:ph type="title"/>
          </p:nvPr>
        </p:nvSpPr>
        <p:spPr/>
        <p:txBody>
          <a:bodyPr/>
          <a:lstStyle/>
          <a:p>
            <a:r>
              <a:rPr lang="en-US" dirty="0"/>
              <a:t>STREAMLIT DEMONSTRATION</a:t>
            </a:r>
          </a:p>
        </p:txBody>
      </p:sp>
      <p:pic>
        <p:nvPicPr>
          <p:cNvPr id="4" name="Picture 3">
            <a:extLst>
              <a:ext uri="{FF2B5EF4-FFF2-40B4-BE49-F238E27FC236}">
                <a16:creationId xmlns:a16="http://schemas.microsoft.com/office/drawing/2014/main" id="{DBB883B2-056B-369D-4047-8A7C61DE168E}"/>
              </a:ext>
            </a:extLst>
          </p:cNvPr>
          <p:cNvPicPr>
            <a:picLocks noChangeAspect="1"/>
          </p:cNvPicPr>
          <p:nvPr/>
        </p:nvPicPr>
        <p:blipFill>
          <a:blip r:embed="rId2"/>
          <a:stretch>
            <a:fillRect/>
          </a:stretch>
        </p:blipFill>
        <p:spPr>
          <a:xfrm>
            <a:off x="1656633" y="1584400"/>
            <a:ext cx="5830733" cy="2871853"/>
          </a:xfrm>
          <a:prstGeom prst="rect">
            <a:avLst/>
          </a:prstGeom>
        </p:spPr>
      </p:pic>
    </p:spTree>
    <p:extLst>
      <p:ext uri="{BB962C8B-B14F-4D97-AF65-F5344CB8AC3E}">
        <p14:creationId xmlns:p14="http://schemas.microsoft.com/office/powerpoint/2010/main" val="718582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9B36EC-84DA-B667-E75E-A492EA1B0549}"/>
              </a:ext>
            </a:extLst>
          </p:cNvPr>
          <p:cNvSpPr>
            <a:spLocks noGrp="1"/>
          </p:cNvSpPr>
          <p:nvPr>
            <p:ph type="title"/>
          </p:nvPr>
        </p:nvSpPr>
        <p:spPr/>
        <p:txBody>
          <a:bodyPr/>
          <a:lstStyle/>
          <a:p>
            <a:r>
              <a:rPr lang="en-US" dirty="0"/>
              <a:t>REFERENCE</a:t>
            </a:r>
          </a:p>
        </p:txBody>
      </p:sp>
      <p:sp>
        <p:nvSpPr>
          <p:cNvPr id="3" name="Google Shape;543;p16">
            <a:extLst>
              <a:ext uri="{FF2B5EF4-FFF2-40B4-BE49-F238E27FC236}">
                <a16:creationId xmlns:a16="http://schemas.microsoft.com/office/drawing/2014/main" id="{6E2B6FA6-684E-BF35-5D8B-7C8881B22897}"/>
              </a:ext>
            </a:extLst>
          </p:cNvPr>
          <p:cNvSpPr txBox="1">
            <a:spLocks/>
          </p:cNvSpPr>
          <p:nvPr/>
        </p:nvSpPr>
        <p:spPr>
          <a:xfrm>
            <a:off x="720000" y="1660600"/>
            <a:ext cx="7704000" cy="2272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Font typeface="Arial" panose="020B0604020202020204" pitchFamily="34" charset="0"/>
              <a:buChar char="•"/>
            </a:pPr>
            <a:r>
              <a:rPr lang="en-SG" dirty="0">
                <a:solidFill>
                  <a:schemeClr val="tx1"/>
                </a:solidFill>
                <a:latin typeface="Montserrat" pitchFamily="2" charset="77"/>
                <a:hlinkClick r:id="rId2">
                  <a:extLst>
                    <a:ext uri="{A12FA001-AC4F-418D-AE19-62706E023703}">
                      <ahyp:hlinkClr xmlns:ahyp="http://schemas.microsoft.com/office/drawing/2018/hyperlinkcolor" val="tx"/>
                    </a:ext>
                  </a:extLst>
                </a:hlinkClick>
              </a:rPr>
              <a:t>https://www.straitstimes.com/singapore/education/families-spent-14b-on-private-tuition-for-kids-last-year-as-parents-fork-out</a:t>
            </a:r>
            <a:endParaRPr lang="en-SG" dirty="0">
              <a:solidFill>
                <a:schemeClr val="tx1"/>
              </a:solidFill>
              <a:latin typeface="Montserrat" pitchFamily="2" charset="77"/>
            </a:endParaRPr>
          </a:p>
          <a:p>
            <a:pPr marL="342900" indent="-342900">
              <a:buFont typeface="Arial" panose="020B0604020202020204" pitchFamily="34" charset="0"/>
              <a:buChar char="•"/>
            </a:pPr>
            <a:r>
              <a:rPr lang="en-SG" dirty="0">
                <a:solidFill>
                  <a:schemeClr val="tx1"/>
                </a:solidFill>
                <a:latin typeface="Montserrat" pitchFamily="2" charset="77"/>
                <a:hlinkClick r:id="rId3">
                  <a:extLst>
                    <a:ext uri="{A12FA001-AC4F-418D-AE19-62706E023703}">
                      <ahyp:hlinkClr xmlns:ahyp="http://schemas.microsoft.com/office/drawing/2018/hyperlinkcolor" val="tx"/>
                    </a:ext>
                  </a:extLst>
                </a:hlinkClick>
              </a:rPr>
              <a:t>https://www.straitstimes.com/singapore/education/7-in-10-parents-send-their-children-for-tuition-st-poll</a:t>
            </a:r>
            <a:endParaRPr lang="en-SG" dirty="0">
              <a:solidFill>
                <a:schemeClr val="tx1"/>
              </a:solidFill>
              <a:latin typeface="Montserrat" pitchFamily="2" charset="77"/>
            </a:endParaRPr>
          </a:p>
          <a:p>
            <a:pPr marL="342900" indent="-342900">
              <a:buFont typeface="Arial" panose="020B0604020202020204" pitchFamily="34" charset="0"/>
              <a:buChar char="•"/>
            </a:pPr>
            <a:r>
              <a:rPr lang="en-SG" dirty="0">
                <a:solidFill>
                  <a:schemeClr val="tx1"/>
                </a:solidFill>
                <a:latin typeface="Montserrat" pitchFamily="2" charset="77"/>
                <a:hlinkClick r:id="rId4"/>
              </a:rPr>
              <a:t>https://www.straitstimes.com/singapore/education/parents-go-back-to-school-to-learn-how-to-coach-their-children-in-maths</a:t>
            </a:r>
            <a:endParaRPr lang="en-SG" dirty="0">
              <a:solidFill>
                <a:schemeClr val="tx1"/>
              </a:solidFill>
              <a:latin typeface="Montserrat" pitchFamily="2" charset="77"/>
            </a:endParaRPr>
          </a:p>
          <a:p>
            <a:pPr marL="342900" indent="-342900">
              <a:buFont typeface="Arial" panose="020B0604020202020204" pitchFamily="34" charset="0"/>
              <a:buChar char="•"/>
            </a:pPr>
            <a:r>
              <a:rPr lang="en-SG" dirty="0">
                <a:solidFill>
                  <a:schemeClr val="tx1"/>
                </a:solidFill>
                <a:latin typeface="Montserrat" pitchFamily="2" charset="77"/>
                <a:hlinkClick r:id="rId5"/>
              </a:rPr>
              <a:t>https://www.theeducatoronline.com/k12/news/majority-of-parents-feel-helpless-with-kids-homework--study/279916</a:t>
            </a:r>
            <a:endParaRPr lang="en-SG" dirty="0">
              <a:solidFill>
                <a:schemeClr val="tx1"/>
              </a:solidFill>
              <a:latin typeface="Montserrat" pitchFamily="2" charset="77"/>
            </a:endParaRPr>
          </a:p>
          <a:p>
            <a:endParaRPr lang="en-SG" dirty="0">
              <a:solidFill>
                <a:schemeClr val="tx1"/>
              </a:solidFill>
              <a:latin typeface="Montserrat" pitchFamily="2" charset="77"/>
            </a:endParaRPr>
          </a:p>
          <a:p>
            <a:pPr marL="342900" indent="-342900">
              <a:buFont typeface="Arial" panose="020B0604020202020204" pitchFamily="34" charset="0"/>
              <a:buChar char="•"/>
            </a:pPr>
            <a:endParaRPr lang="en-SG" dirty="0">
              <a:solidFill>
                <a:schemeClr val="tx1"/>
              </a:solidFill>
              <a:latin typeface="Montserrat" pitchFamily="2" charset="77"/>
            </a:endParaRPr>
          </a:p>
          <a:p>
            <a:endParaRPr lang="en-SG" dirty="0">
              <a:solidFill>
                <a:schemeClr val="tx1"/>
              </a:solidFill>
              <a:latin typeface="Montserrat" pitchFamily="2" charset="77"/>
            </a:endParaRPr>
          </a:p>
        </p:txBody>
      </p:sp>
    </p:spTree>
    <p:extLst>
      <p:ext uri="{BB962C8B-B14F-4D97-AF65-F5344CB8AC3E}">
        <p14:creationId xmlns:p14="http://schemas.microsoft.com/office/powerpoint/2010/main" val="3504033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31EA0FB-848C-DE1F-D77E-83628D6A787B}"/>
              </a:ext>
            </a:extLst>
          </p:cNvPr>
          <p:cNvPicPr>
            <a:picLocks noChangeAspect="1"/>
          </p:cNvPicPr>
          <p:nvPr/>
        </p:nvPicPr>
        <p:blipFill>
          <a:blip r:embed="rId2"/>
          <a:stretch>
            <a:fillRect/>
          </a:stretch>
        </p:blipFill>
        <p:spPr>
          <a:xfrm rot="20691977">
            <a:off x="510970" y="878997"/>
            <a:ext cx="4372975" cy="2397409"/>
          </a:xfrm>
          <a:prstGeom prst="rect">
            <a:avLst/>
          </a:prstGeom>
        </p:spPr>
      </p:pic>
      <p:pic>
        <p:nvPicPr>
          <p:cNvPr id="6" name="Picture 5">
            <a:extLst>
              <a:ext uri="{FF2B5EF4-FFF2-40B4-BE49-F238E27FC236}">
                <a16:creationId xmlns:a16="http://schemas.microsoft.com/office/drawing/2014/main" id="{AA79FF93-9724-AD51-CF47-7C3F6A790D81}"/>
              </a:ext>
            </a:extLst>
          </p:cNvPr>
          <p:cNvPicPr>
            <a:picLocks noChangeAspect="1"/>
          </p:cNvPicPr>
          <p:nvPr/>
        </p:nvPicPr>
        <p:blipFill>
          <a:blip r:embed="rId3"/>
          <a:stretch>
            <a:fillRect/>
          </a:stretch>
        </p:blipFill>
        <p:spPr>
          <a:xfrm rot="525130">
            <a:off x="4090998" y="1465013"/>
            <a:ext cx="4086968" cy="2738441"/>
          </a:xfrm>
          <a:prstGeom prst="rect">
            <a:avLst/>
          </a:prstGeom>
        </p:spPr>
      </p:pic>
    </p:spTree>
    <p:extLst>
      <p:ext uri="{BB962C8B-B14F-4D97-AF65-F5344CB8AC3E}">
        <p14:creationId xmlns:p14="http://schemas.microsoft.com/office/powerpoint/2010/main" val="2913386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3ACE31-3757-DF28-AC7A-B81EDCB29651}"/>
              </a:ext>
            </a:extLst>
          </p:cNvPr>
          <p:cNvPicPr>
            <a:picLocks noChangeAspect="1"/>
          </p:cNvPicPr>
          <p:nvPr/>
        </p:nvPicPr>
        <p:blipFill>
          <a:blip r:embed="rId2"/>
          <a:stretch>
            <a:fillRect/>
          </a:stretch>
        </p:blipFill>
        <p:spPr>
          <a:xfrm rot="20975922">
            <a:off x="501241" y="567160"/>
            <a:ext cx="4070759" cy="2910533"/>
          </a:xfrm>
          <a:prstGeom prst="rect">
            <a:avLst/>
          </a:prstGeom>
        </p:spPr>
      </p:pic>
      <p:pic>
        <p:nvPicPr>
          <p:cNvPr id="7" name="Picture 6">
            <a:extLst>
              <a:ext uri="{FF2B5EF4-FFF2-40B4-BE49-F238E27FC236}">
                <a16:creationId xmlns:a16="http://schemas.microsoft.com/office/drawing/2014/main" id="{25BB527D-284B-DE24-FA61-4FFE4A7CB7C3}"/>
              </a:ext>
            </a:extLst>
          </p:cNvPr>
          <p:cNvPicPr>
            <a:picLocks noChangeAspect="1"/>
          </p:cNvPicPr>
          <p:nvPr/>
        </p:nvPicPr>
        <p:blipFill>
          <a:blip r:embed="rId3"/>
          <a:stretch>
            <a:fillRect/>
          </a:stretch>
        </p:blipFill>
        <p:spPr>
          <a:xfrm rot="689022">
            <a:off x="3985037" y="1195265"/>
            <a:ext cx="4126715" cy="3171334"/>
          </a:xfrm>
          <a:prstGeom prst="rect">
            <a:avLst/>
          </a:prstGeom>
        </p:spPr>
      </p:pic>
    </p:spTree>
    <p:extLst>
      <p:ext uri="{BB962C8B-B14F-4D97-AF65-F5344CB8AC3E}">
        <p14:creationId xmlns:p14="http://schemas.microsoft.com/office/powerpoint/2010/main" val="2125255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41"/>
        <p:cNvGrpSpPr/>
        <p:nvPr/>
      </p:nvGrpSpPr>
      <p:grpSpPr>
        <a:xfrm>
          <a:off x="0" y="0"/>
          <a:ext cx="0" cy="0"/>
          <a:chOff x="0" y="0"/>
          <a:chExt cx="0" cy="0"/>
        </a:xfrm>
      </p:grpSpPr>
      <p:sp>
        <p:nvSpPr>
          <p:cNvPr id="542" name="Google Shape;542;p16"/>
          <p:cNvSpPr txBox="1">
            <a:spLocks noGrp="1"/>
          </p:cNvSpPr>
          <p:nvPr>
            <p:ph type="title"/>
          </p:nvPr>
        </p:nvSpPr>
        <p:spPr>
          <a:xfrm>
            <a:off x="720000" y="539500"/>
            <a:ext cx="7704000" cy="104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dirty="0"/>
              <a:t>PROBLEM STATEMENT</a:t>
            </a:r>
            <a:endParaRPr dirty="0"/>
          </a:p>
        </p:txBody>
      </p:sp>
      <p:sp>
        <p:nvSpPr>
          <p:cNvPr id="543" name="Google Shape;543;p16"/>
          <p:cNvSpPr txBox="1">
            <a:spLocks noGrp="1"/>
          </p:cNvSpPr>
          <p:nvPr>
            <p:ph type="body" idx="1"/>
          </p:nvPr>
        </p:nvSpPr>
        <p:spPr>
          <a:xfrm>
            <a:off x="720000" y="1660600"/>
            <a:ext cx="7704000" cy="2272800"/>
          </a:xfrm>
          <a:prstGeom prst="rect">
            <a:avLst/>
          </a:prstGeom>
        </p:spPr>
        <p:txBody>
          <a:bodyPr spcFirstLastPara="1" wrap="square" lIns="91425" tIns="91425" rIns="91425" bIns="91425" anchor="t" anchorCtr="0">
            <a:noAutofit/>
          </a:bodyPr>
          <a:lstStyle/>
          <a:p>
            <a:pPr>
              <a:buFont typeface="Arial" panose="020B0604020202020204" pitchFamily="34" charset="0"/>
              <a:buChar char="•"/>
            </a:pPr>
            <a:r>
              <a:rPr lang="en-SG" b="0" i="0" u="none" strike="noStrike" dirty="0">
                <a:solidFill>
                  <a:srgbClr val="D1D5DB"/>
                </a:solidFill>
                <a:effectLst/>
                <a:latin typeface="Montserrat" pitchFamily="2" charset="77"/>
              </a:rPr>
              <a:t>Our AI-powered chatbot addresses the need for </a:t>
            </a:r>
            <a:r>
              <a:rPr lang="en-SG" b="1" i="0" u="none" strike="noStrike" dirty="0">
                <a:solidFill>
                  <a:srgbClr val="D1D5DB"/>
                </a:solidFill>
                <a:effectLst/>
                <a:latin typeface="Montserrat" pitchFamily="2" charset="77"/>
              </a:rPr>
              <a:t>timely academic support</a:t>
            </a:r>
            <a:r>
              <a:rPr lang="en-SG" b="0" i="0" u="none" strike="noStrike" dirty="0">
                <a:solidFill>
                  <a:srgbClr val="D1D5DB"/>
                </a:solidFill>
                <a:effectLst/>
                <a:latin typeface="Montserrat" pitchFamily="2" charset="77"/>
              </a:rPr>
              <a:t>, offering </a:t>
            </a:r>
            <a:r>
              <a:rPr lang="en-SG" b="1" i="0" u="none" strike="noStrike" dirty="0">
                <a:solidFill>
                  <a:srgbClr val="D1D5DB"/>
                </a:solidFill>
                <a:effectLst/>
                <a:latin typeface="Montserrat" pitchFamily="2" charset="77"/>
              </a:rPr>
              <a:t>instant and personalized assistance </a:t>
            </a:r>
            <a:r>
              <a:rPr lang="en-SG" b="0" i="0" u="none" strike="noStrike" dirty="0">
                <a:solidFill>
                  <a:srgbClr val="D1D5DB"/>
                </a:solidFill>
                <a:effectLst/>
                <a:latin typeface="Montserrat" pitchFamily="2" charset="77"/>
              </a:rPr>
              <a:t>to upper primary students. It fills the gaps in traditional learning by </a:t>
            </a:r>
            <a:r>
              <a:rPr lang="en-SG" b="0" i="0" u="sng" strike="noStrike" dirty="0">
                <a:solidFill>
                  <a:srgbClr val="D1D5DB"/>
                </a:solidFill>
                <a:effectLst/>
                <a:latin typeface="Montserrat" pitchFamily="2" charset="77"/>
              </a:rPr>
              <a:t>providing on-demand explanations</a:t>
            </a:r>
            <a:r>
              <a:rPr lang="en-SG" b="0" i="0" u="none" strike="noStrike" dirty="0">
                <a:solidFill>
                  <a:srgbClr val="D1D5DB"/>
                </a:solidFill>
                <a:effectLst/>
                <a:latin typeface="Montserrat" pitchFamily="2" charset="77"/>
              </a:rPr>
              <a:t>, </a:t>
            </a:r>
            <a:r>
              <a:rPr lang="en-SG" b="0" i="0" u="sng" strike="noStrike" dirty="0">
                <a:solidFill>
                  <a:srgbClr val="D1D5DB"/>
                </a:solidFill>
                <a:effectLst/>
                <a:latin typeface="Montserrat" pitchFamily="2" charset="77"/>
              </a:rPr>
              <a:t>solutions</a:t>
            </a:r>
            <a:r>
              <a:rPr lang="en-SG" b="0" i="0" u="none" strike="noStrike" dirty="0">
                <a:solidFill>
                  <a:srgbClr val="D1D5DB"/>
                </a:solidFill>
                <a:effectLst/>
                <a:latin typeface="Montserrat" pitchFamily="2" charset="77"/>
              </a:rPr>
              <a:t>, and </a:t>
            </a:r>
            <a:r>
              <a:rPr lang="en-SG" b="0" i="0" u="sng" strike="noStrike" dirty="0">
                <a:solidFill>
                  <a:srgbClr val="D1D5DB"/>
                </a:solidFill>
                <a:effectLst/>
                <a:latin typeface="Montserrat" pitchFamily="2" charset="77"/>
              </a:rPr>
              <a:t>concept clarifications</a:t>
            </a:r>
            <a:r>
              <a:rPr lang="en-SG" b="0" i="0" u="none" strike="noStrike" dirty="0">
                <a:solidFill>
                  <a:srgbClr val="D1D5DB"/>
                </a:solidFill>
                <a:effectLst/>
                <a:latin typeface="Montserrat" pitchFamily="2" charset="77"/>
              </a:rPr>
              <a:t>, enhancing student engagement and understanding in mathematics</a:t>
            </a:r>
            <a:br>
              <a:rPr lang="en-SG" b="0" i="0" u="none" strike="noStrike" dirty="0">
                <a:solidFill>
                  <a:srgbClr val="D1D5DB"/>
                </a:solidFill>
                <a:effectLst/>
                <a:latin typeface="Montserrat" pitchFamily="2" charset="77"/>
              </a:rPr>
            </a:br>
            <a:endParaRPr lang="en-SG" b="0" i="0" u="none" strike="noStrike" dirty="0">
              <a:solidFill>
                <a:srgbClr val="D1D5DB"/>
              </a:solidFill>
              <a:effectLst/>
              <a:latin typeface="Montserrat" pitchFamily="2" charset="77"/>
            </a:endParaRPr>
          </a:p>
          <a:p>
            <a:pPr>
              <a:buFont typeface="Arial" panose="020B0604020202020204" pitchFamily="34" charset="0"/>
              <a:buChar char="•"/>
            </a:pPr>
            <a:r>
              <a:rPr lang="en-SG" dirty="0">
                <a:solidFill>
                  <a:srgbClr val="D1D5DB"/>
                </a:solidFill>
                <a:latin typeface="Montserrat" pitchFamily="2" charset="77"/>
              </a:rPr>
              <a:t>Success metrics: RAGAS score, Answer Relevancy &amp; Faithfulness</a:t>
            </a:r>
            <a:endParaRPr lang="en-SG" b="0" i="0" u="none" strike="noStrike" dirty="0">
              <a:solidFill>
                <a:srgbClr val="D1D5DB"/>
              </a:solidFill>
              <a:effectLst/>
              <a:latin typeface="Montserrat" pitchFamily="2" charset="77"/>
            </a:endParaRPr>
          </a:p>
        </p:txBody>
      </p:sp>
      <p:grpSp>
        <p:nvGrpSpPr>
          <p:cNvPr id="544" name="Google Shape;544;p16"/>
          <p:cNvGrpSpPr/>
          <p:nvPr/>
        </p:nvGrpSpPr>
        <p:grpSpPr>
          <a:xfrm>
            <a:off x="8080575" y="1191300"/>
            <a:ext cx="76825" cy="76800"/>
            <a:chOff x="3104875" y="1099400"/>
            <a:chExt cx="76825" cy="76800"/>
          </a:xfrm>
        </p:grpSpPr>
        <p:sp>
          <p:nvSpPr>
            <p:cNvPr id="545" name="Google Shape;545;p1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 name="Google Shape;547;p16"/>
          <p:cNvGrpSpPr/>
          <p:nvPr/>
        </p:nvGrpSpPr>
        <p:grpSpPr>
          <a:xfrm>
            <a:off x="891025" y="1112200"/>
            <a:ext cx="76825" cy="76800"/>
            <a:chOff x="3104875" y="1099400"/>
            <a:chExt cx="76825" cy="76800"/>
          </a:xfrm>
        </p:grpSpPr>
        <p:sp>
          <p:nvSpPr>
            <p:cNvPr id="548" name="Google Shape;548;p16"/>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6"/>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chemeClr val="dk1"/>
              </a:solidFill>
              <a:prstDash val="solid"/>
              <a:miter lim="102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50" name="Google Shape;550;p16"/>
          <p:cNvPicPr preferRelativeResize="0"/>
          <p:nvPr/>
        </p:nvPicPr>
        <p:blipFill rotWithShape="1">
          <a:blip r:embed="rId3">
            <a:alphaModFix/>
          </a:blip>
          <a:srcRect l="18647" t="7960" r="8852" b="8336"/>
          <a:stretch/>
        </p:blipFill>
        <p:spPr>
          <a:xfrm rot="-1406552">
            <a:off x="256993" y="4093096"/>
            <a:ext cx="1025168" cy="66578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ECDDFD-3D0D-B46A-F19E-E244FDA8D935}"/>
              </a:ext>
            </a:extLst>
          </p:cNvPr>
          <p:cNvSpPr>
            <a:spLocks noGrp="1"/>
          </p:cNvSpPr>
          <p:nvPr>
            <p:ph type="title"/>
          </p:nvPr>
        </p:nvSpPr>
        <p:spPr/>
        <p:txBody>
          <a:bodyPr/>
          <a:lstStyle/>
          <a:p>
            <a:r>
              <a:rPr lang="en-US" sz="6000" dirty="0"/>
              <a:t>DATA</a:t>
            </a:r>
          </a:p>
        </p:txBody>
      </p:sp>
    </p:spTree>
    <p:extLst>
      <p:ext uri="{BB962C8B-B14F-4D97-AF65-F5344CB8AC3E}">
        <p14:creationId xmlns:p14="http://schemas.microsoft.com/office/powerpoint/2010/main" val="3588063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1348B-C5C8-F755-2363-3C6211F70F6E}"/>
              </a:ext>
            </a:extLst>
          </p:cNvPr>
          <p:cNvSpPr>
            <a:spLocks noGrp="1"/>
          </p:cNvSpPr>
          <p:nvPr>
            <p:ph type="title"/>
          </p:nvPr>
        </p:nvSpPr>
        <p:spPr/>
        <p:txBody>
          <a:bodyPr/>
          <a:lstStyle/>
          <a:p>
            <a:r>
              <a:rPr lang="en-US" dirty="0"/>
              <a:t>PRIMARY MATH MCQS</a:t>
            </a:r>
          </a:p>
        </p:txBody>
      </p:sp>
      <p:sp>
        <p:nvSpPr>
          <p:cNvPr id="3" name="Text Placeholder 2">
            <a:extLst>
              <a:ext uri="{FF2B5EF4-FFF2-40B4-BE49-F238E27FC236}">
                <a16:creationId xmlns:a16="http://schemas.microsoft.com/office/drawing/2014/main" id="{AE2E77C1-125A-4CB0-F21E-37ECEF190708}"/>
              </a:ext>
            </a:extLst>
          </p:cNvPr>
          <p:cNvSpPr>
            <a:spLocks noGrp="1"/>
          </p:cNvSpPr>
          <p:nvPr>
            <p:ph type="body" idx="1"/>
          </p:nvPr>
        </p:nvSpPr>
        <p:spPr/>
        <p:txBody>
          <a:bodyPr/>
          <a:lstStyle/>
          <a:p>
            <a:r>
              <a:rPr lang="en-US" b="1" dirty="0"/>
              <a:t>80</a:t>
            </a:r>
            <a:r>
              <a:rPr lang="en-US" dirty="0"/>
              <a:t> mathematics multiple choice questions taken from past year PSLE papers</a:t>
            </a:r>
          </a:p>
          <a:p>
            <a:r>
              <a:rPr lang="en-US" dirty="0"/>
              <a:t>Restricted to questions without pictures</a:t>
            </a:r>
          </a:p>
          <a:p>
            <a:pPr marL="139700" indent="0">
              <a:buNone/>
            </a:pPr>
            <a:endParaRPr lang="en-US" dirty="0"/>
          </a:p>
        </p:txBody>
      </p:sp>
      <p:pic>
        <p:nvPicPr>
          <p:cNvPr id="4" name="Picture 3">
            <a:extLst>
              <a:ext uri="{FF2B5EF4-FFF2-40B4-BE49-F238E27FC236}">
                <a16:creationId xmlns:a16="http://schemas.microsoft.com/office/drawing/2014/main" id="{4776493F-57AB-4E06-A940-00D6C0D1664A}"/>
              </a:ext>
            </a:extLst>
          </p:cNvPr>
          <p:cNvPicPr>
            <a:picLocks noChangeAspect="1"/>
          </p:cNvPicPr>
          <p:nvPr/>
        </p:nvPicPr>
        <p:blipFill>
          <a:blip r:embed="rId2"/>
          <a:stretch>
            <a:fillRect/>
          </a:stretch>
        </p:blipFill>
        <p:spPr>
          <a:xfrm>
            <a:off x="1234715" y="2478125"/>
            <a:ext cx="4231592" cy="998933"/>
          </a:xfrm>
          <a:prstGeom prst="rect">
            <a:avLst/>
          </a:prstGeom>
        </p:spPr>
      </p:pic>
      <p:pic>
        <p:nvPicPr>
          <p:cNvPr id="5" name="Picture 4">
            <a:extLst>
              <a:ext uri="{FF2B5EF4-FFF2-40B4-BE49-F238E27FC236}">
                <a16:creationId xmlns:a16="http://schemas.microsoft.com/office/drawing/2014/main" id="{73C68CC4-C180-8762-191A-4037AE4B8385}"/>
              </a:ext>
            </a:extLst>
          </p:cNvPr>
          <p:cNvPicPr>
            <a:picLocks noChangeAspect="1"/>
          </p:cNvPicPr>
          <p:nvPr/>
        </p:nvPicPr>
        <p:blipFill>
          <a:blip r:embed="rId3"/>
          <a:stretch>
            <a:fillRect/>
          </a:stretch>
        </p:blipFill>
        <p:spPr>
          <a:xfrm>
            <a:off x="1234715" y="3619531"/>
            <a:ext cx="4231592" cy="1131394"/>
          </a:xfrm>
          <a:prstGeom prst="rect">
            <a:avLst/>
          </a:prstGeom>
        </p:spPr>
      </p:pic>
    </p:spTree>
    <p:extLst>
      <p:ext uri="{BB962C8B-B14F-4D97-AF65-F5344CB8AC3E}">
        <p14:creationId xmlns:p14="http://schemas.microsoft.com/office/powerpoint/2010/main" val="3739316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ECDDFD-3D0D-B46A-F19E-E244FDA8D935}"/>
              </a:ext>
            </a:extLst>
          </p:cNvPr>
          <p:cNvSpPr>
            <a:spLocks noGrp="1"/>
          </p:cNvSpPr>
          <p:nvPr>
            <p:ph type="title"/>
          </p:nvPr>
        </p:nvSpPr>
        <p:spPr/>
        <p:txBody>
          <a:bodyPr/>
          <a:lstStyle/>
          <a:p>
            <a:r>
              <a:rPr lang="en-US" sz="6000" dirty="0"/>
              <a:t>FEATURE ENGINEERING</a:t>
            </a:r>
            <a:br>
              <a:rPr lang="en-US" sz="6000" dirty="0"/>
            </a:br>
            <a:r>
              <a:rPr lang="en-US" sz="6000" dirty="0"/>
              <a:t>(OPENAI)</a:t>
            </a:r>
          </a:p>
        </p:txBody>
      </p:sp>
    </p:spTree>
    <p:extLst>
      <p:ext uri="{BB962C8B-B14F-4D97-AF65-F5344CB8AC3E}">
        <p14:creationId xmlns:p14="http://schemas.microsoft.com/office/powerpoint/2010/main" val="27411753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78A40-3C28-3166-B546-56ED409F2253}"/>
              </a:ext>
            </a:extLst>
          </p:cNvPr>
          <p:cNvSpPr>
            <a:spLocks noGrp="1"/>
          </p:cNvSpPr>
          <p:nvPr>
            <p:ph type="title"/>
          </p:nvPr>
        </p:nvSpPr>
        <p:spPr/>
        <p:txBody>
          <a:bodyPr/>
          <a:lstStyle/>
          <a:p>
            <a:r>
              <a:rPr lang="en-US" dirty="0"/>
              <a:t>SOLUTION</a:t>
            </a:r>
          </a:p>
        </p:txBody>
      </p:sp>
      <p:sp>
        <p:nvSpPr>
          <p:cNvPr id="3" name="Text Placeholder 2">
            <a:extLst>
              <a:ext uri="{FF2B5EF4-FFF2-40B4-BE49-F238E27FC236}">
                <a16:creationId xmlns:a16="http://schemas.microsoft.com/office/drawing/2014/main" id="{FFEB6E3F-7F44-A862-6B0E-E3E7528F0D78}"/>
              </a:ext>
            </a:extLst>
          </p:cNvPr>
          <p:cNvSpPr>
            <a:spLocks noGrp="1"/>
          </p:cNvSpPr>
          <p:nvPr>
            <p:ph type="body" idx="1"/>
          </p:nvPr>
        </p:nvSpPr>
        <p:spPr>
          <a:xfrm>
            <a:off x="720000" y="1435350"/>
            <a:ext cx="7704000" cy="3402868"/>
          </a:xfrm>
        </p:spPr>
        <p:txBody>
          <a:bodyPr/>
          <a:lstStyle/>
          <a:p>
            <a:pPr marL="139700" indent="0">
              <a:buNone/>
            </a:pPr>
            <a:r>
              <a:rPr lang="en-SG" sz="1200" b="0" dirty="0">
                <a:solidFill>
                  <a:srgbClr val="FFFF00"/>
                </a:solidFill>
                <a:effectLst/>
                <a:latin typeface="Menlo" panose="020B0609030804020204" pitchFamily="49" charset="0"/>
                <a:ea typeface="Menlo" panose="020B0609030804020204" pitchFamily="49" charset="0"/>
                <a:cs typeface="Menlo" panose="020B0609030804020204" pitchFamily="49" charset="0"/>
              </a:rPr>
              <a:t>prompt = </a:t>
            </a:r>
            <a:r>
              <a:rPr lang="en-SG" sz="1200" b="0" dirty="0">
                <a:solidFill>
                  <a:schemeClr val="accent1">
                    <a:lumMod val="40000"/>
                    <a:lumOff val="60000"/>
                  </a:schemeClr>
                </a:solidFill>
                <a:effectLst/>
                <a:latin typeface="Menlo" panose="020B0609030804020204" pitchFamily="49" charset="0"/>
                <a:ea typeface="Menlo" panose="020B0609030804020204" pitchFamily="49" charset="0"/>
                <a:cs typeface="Menlo" panose="020B0609030804020204" pitchFamily="49" charset="0"/>
              </a:rPr>
              <a:t>(</a:t>
            </a:r>
          </a:p>
          <a:p>
            <a:pPr marL="139700" indent="0">
              <a:buNone/>
            </a:pPr>
            <a:r>
              <a:rPr lang="en-SG" sz="1200" b="0" dirty="0">
                <a:solidFill>
                  <a:schemeClr val="accent1">
                    <a:lumMod val="40000"/>
                    <a:lumOff val="60000"/>
                  </a:schemeClr>
                </a:solidFill>
                <a:effectLst/>
                <a:latin typeface="Menlo" panose="020B0609030804020204" pitchFamily="49" charset="0"/>
                <a:ea typeface="Menlo" panose="020B0609030804020204" pitchFamily="49" charset="0"/>
                <a:cs typeface="Menlo" panose="020B0609030804020204" pitchFamily="49" charset="0"/>
              </a:rPr>
              <a:t>"You are an </a:t>
            </a:r>
            <a:r>
              <a:rPr lang="en-SG" sz="1200" b="0" dirty="0">
                <a:solidFill>
                  <a:srgbClr val="FF7E79"/>
                </a:solidFill>
                <a:effectLst/>
                <a:latin typeface="Menlo" panose="020B0609030804020204" pitchFamily="49" charset="0"/>
                <a:ea typeface="Menlo" panose="020B0609030804020204" pitchFamily="49" charset="0"/>
                <a:cs typeface="Menlo" panose="020B0609030804020204" pitchFamily="49" charset="0"/>
              </a:rPr>
              <a:t>AI capable of solving math problems</a:t>
            </a:r>
            <a:r>
              <a:rPr lang="en-SG" sz="1200" b="0" dirty="0">
                <a:solidFill>
                  <a:schemeClr val="accent1">
                    <a:lumMod val="40000"/>
                    <a:lumOff val="60000"/>
                  </a:schemeClr>
                </a:solidFill>
                <a:effectLst/>
                <a:latin typeface="Menlo" panose="020B0609030804020204" pitchFamily="49" charset="0"/>
                <a:ea typeface="Menlo" panose="020B0609030804020204" pitchFamily="49" charset="0"/>
                <a:cs typeface="Menlo" panose="020B0609030804020204" pitchFamily="49" charset="0"/>
              </a:rPr>
              <a:t>. "</a:t>
            </a:r>
          </a:p>
          <a:p>
            <a:pPr marL="139700" indent="0">
              <a:buNone/>
            </a:pPr>
            <a:r>
              <a:rPr lang="en-SG" sz="1200" b="0" dirty="0">
                <a:solidFill>
                  <a:schemeClr val="accent1">
                    <a:lumMod val="40000"/>
                    <a:lumOff val="60000"/>
                  </a:schemeClr>
                </a:solidFill>
                <a:effectLst/>
                <a:latin typeface="Menlo" panose="020B0609030804020204" pitchFamily="49" charset="0"/>
                <a:ea typeface="Menlo" panose="020B0609030804020204" pitchFamily="49" charset="0"/>
                <a:cs typeface="Menlo" panose="020B0609030804020204" pitchFamily="49" charset="0"/>
              </a:rPr>
              <a:t>"For each problem, </a:t>
            </a:r>
            <a:r>
              <a:rPr lang="en-SG" sz="1200" b="0" dirty="0">
                <a:solidFill>
                  <a:srgbClr val="FF7E79"/>
                </a:solidFill>
                <a:effectLst/>
                <a:latin typeface="Menlo" panose="020B0609030804020204" pitchFamily="49" charset="0"/>
                <a:ea typeface="Menlo" panose="020B0609030804020204" pitchFamily="49" charset="0"/>
                <a:cs typeface="Menlo" panose="020B0609030804020204" pitchFamily="49" charset="0"/>
              </a:rPr>
              <a:t>select the best answer</a:t>
            </a:r>
            <a:r>
              <a:rPr lang="en-SG" sz="1200" b="0" dirty="0">
                <a:solidFill>
                  <a:schemeClr val="accent1">
                    <a:lumMod val="40000"/>
                    <a:lumOff val="60000"/>
                  </a:schemeClr>
                </a:solidFill>
                <a:effectLst/>
                <a:latin typeface="Menlo" panose="020B0609030804020204" pitchFamily="49" charset="0"/>
                <a:ea typeface="Menlo" panose="020B0609030804020204" pitchFamily="49" charset="0"/>
                <a:cs typeface="Menlo" panose="020B0609030804020204" pitchFamily="49" charset="0"/>
              </a:rPr>
              <a:t> from the given multiple-choice options. "</a:t>
            </a:r>
          </a:p>
          <a:p>
            <a:pPr marL="139700" indent="0">
              <a:buNone/>
            </a:pPr>
            <a:r>
              <a:rPr lang="en-SG" sz="1200" b="0" dirty="0">
                <a:solidFill>
                  <a:schemeClr val="accent1">
                    <a:lumMod val="40000"/>
                    <a:lumOff val="60000"/>
                  </a:schemeClr>
                </a:solidFill>
                <a:effectLst/>
                <a:latin typeface="Menlo" panose="020B0609030804020204" pitchFamily="49" charset="0"/>
                <a:ea typeface="Menlo" panose="020B0609030804020204" pitchFamily="49" charset="0"/>
                <a:cs typeface="Menlo" panose="020B0609030804020204" pitchFamily="49" charset="0"/>
              </a:rPr>
              <a:t>"Explain why this choice is correct and why the others are not. "</a:t>
            </a:r>
          </a:p>
          <a:p>
            <a:pPr marL="139700" indent="0">
              <a:buNone/>
            </a:pPr>
            <a:r>
              <a:rPr lang="en-SG" sz="1200" b="0" dirty="0">
                <a:solidFill>
                  <a:schemeClr val="accent1">
                    <a:lumMod val="40000"/>
                    <a:lumOff val="60000"/>
                  </a:schemeClr>
                </a:solidFill>
                <a:effectLst/>
                <a:latin typeface="Menlo" panose="020B0609030804020204" pitchFamily="49" charset="0"/>
                <a:ea typeface="Menlo" panose="020B0609030804020204" pitchFamily="49" charset="0"/>
                <a:cs typeface="Menlo" panose="020B0609030804020204" pitchFamily="49" charset="0"/>
              </a:rPr>
              <a:t>"Your explanations should be clear and concise, using simple arithmetic and intuitive reasoning when possible. "</a:t>
            </a:r>
          </a:p>
          <a:p>
            <a:pPr marL="139700" indent="0">
              <a:buNone/>
            </a:pPr>
            <a:r>
              <a:rPr lang="en-SG" sz="1200" b="0" dirty="0">
                <a:solidFill>
                  <a:schemeClr val="accent1">
                    <a:lumMod val="40000"/>
                    <a:lumOff val="60000"/>
                  </a:schemeClr>
                </a:solidFill>
                <a:effectLst/>
                <a:latin typeface="Menlo" panose="020B0609030804020204" pitchFamily="49" charset="0"/>
                <a:ea typeface="Menlo" panose="020B0609030804020204" pitchFamily="49" charset="0"/>
                <a:cs typeface="Menlo" panose="020B0609030804020204" pitchFamily="49" charset="0"/>
              </a:rPr>
              <a:t>f"Here is the problem: {question}\n\n"</a:t>
            </a:r>
          </a:p>
          <a:p>
            <a:pPr marL="139700" indent="0">
              <a:buNone/>
            </a:pPr>
            <a:r>
              <a:rPr lang="en-SG" sz="1200" b="0" dirty="0">
                <a:solidFill>
                  <a:schemeClr val="accent1">
                    <a:lumMod val="40000"/>
                    <a:lumOff val="60000"/>
                  </a:schemeClr>
                </a:solidFill>
                <a:effectLst/>
                <a:latin typeface="Menlo" panose="020B0609030804020204" pitchFamily="49" charset="0"/>
                <a:ea typeface="Menlo" panose="020B0609030804020204" pitchFamily="49" charset="0"/>
                <a:cs typeface="Menlo" panose="020B0609030804020204" pitchFamily="49" charset="0"/>
              </a:rPr>
              <a:t>"Best Answer and Explanation: \n\n"</a:t>
            </a:r>
          </a:p>
          <a:p>
            <a:pPr marL="139700" indent="0">
              <a:buNone/>
            </a:pPr>
            <a:r>
              <a:rPr lang="en-SG" sz="1200" b="0" dirty="0">
                <a:solidFill>
                  <a:schemeClr val="accent1">
                    <a:lumMod val="40000"/>
                    <a:lumOff val="60000"/>
                  </a:schemeClr>
                </a:solidFill>
                <a:effectLst/>
                <a:latin typeface="Menlo" panose="020B0609030804020204" pitchFamily="49" charset="0"/>
                <a:ea typeface="Menlo" panose="020B0609030804020204" pitchFamily="49" charset="0"/>
                <a:cs typeface="Menlo" panose="020B0609030804020204" pitchFamily="49" charset="0"/>
              </a:rPr>
              <a:t>)</a:t>
            </a:r>
          </a:p>
          <a:p>
            <a:pPr marL="139700" indent="0">
              <a:buNone/>
            </a:pPr>
            <a:endParaRPr lang="en-SG" sz="1200" dirty="0">
              <a:solidFill>
                <a:schemeClr val="accent1">
                  <a:lumMod val="40000"/>
                  <a:lumOff val="60000"/>
                </a:schemeClr>
              </a:solidFill>
              <a:latin typeface="Menlo" panose="020B0609030804020204" pitchFamily="49" charset="0"/>
              <a:ea typeface="Menlo" panose="020B0609030804020204" pitchFamily="49" charset="0"/>
              <a:cs typeface="Menlo" panose="020B0609030804020204" pitchFamily="49" charset="0"/>
            </a:endParaRPr>
          </a:p>
          <a:p>
            <a:pPr marL="139700" indent="0">
              <a:buNone/>
            </a:pPr>
            <a:r>
              <a:rPr lang="en-SG" sz="1200" b="0" i="0" dirty="0">
                <a:solidFill>
                  <a:srgbClr val="FF85FF"/>
                </a:solidFill>
                <a:effectLst/>
                <a:latin typeface="Menlo" panose="020B0609030804020204" pitchFamily="49" charset="0"/>
                <a:ea typeface="Menlo" panose="020B0609030804020204" pitchFamily="49" charset="0"/>
                <a:cs typeface="Menlo" panose="020B0609030804020204" pitchFamily="49" charset="0"/>
              </a:rPr>
              <a:t>Express 1.8% as a decimal. (1) 0.0018 (2) 0.018 (3) 0.18 (4) 18</a:t>
            </a:r>
          </a:p>
          <a:p>
            <a:pPr marL="139700" indent="0">
              <a:buNone/>
            </a:pPr>
            <a:r>
              <a:rPr lang="en-SG" sz="1200" b="0" i="0" dirty="0">
                <a:solidFill>
                  <a:srgbClr val="FF85FF"/>
                </a:solidFill>
                <a:effectLst/>
                <a:latin typeface="Menlo" panose="020B0609030804020204" pitchFamily="49" charset="0"/>
              </a:rPr>
              <a:t>The best answer is (2) 0.018.</a:t>
            </a:r>
          </a:p>
          <a:p>
            <a:pPr marL="139700" indent="0">
              <a:buNone/>
            </a:pPr>
            <a:r>
              <a:rPr lang="en-SG" sz="1200" b="0" i="0" dirty="0">
                <a:solidFill>
                  <a:srgbClr val="FF85FF"/>
                </a:solidFill>
                <a:effectLst/>
                <a:latin typeface="Menlo" panose="020B0609030804020204" pitchFamily="49" charset="0"/>
              </a:rPr>
              <a:t>Explanation: To convert a percentage to a decimal, you divide by 100. So, 1.8 divided by 100 equals 0.018. The other options are incorrect because they do not represent the correct decimal equivalent of 1.8%. For example, 0.0018 is equivalent to 0.18%, 0.18 is equivalent to 18%, and 18 is equivalent to 1800%, not 1.8%.</a:t>
            </a:r>
            <a:endParaRPr lang="en-SG" sz="1200" b="0" dirty="0">
              <a:solidFill>
                <a:srgbClr val="FF85FF"/>
              </a:solidFill>
              <a:effectLst/>
              <a:latin typeface="Menlo" panose="020B0609030804020204" pitchFamily="49" charset="0"/>
              <a:ea typeface="Menlo" panose="020B0609030804020204" pitchFamily="49" charset="0"/>
              <a:cs typeface="Menlo" panose="020B0609030804020204" pitchFamily="49" charset="0"/>
            </a:endParaRPr>
          </a:p>
        </p:txBody>
      </p:sp>
    </p:spTree>
    <p:extLst>
      <p:ext uri="{BB962C8B-B14F-4D97-AF65-F5344CB8AC3E}">
        <p14:creationId xmlns:p14="http://schemas.microsoft.com/office/powerpoint/2010/main" val="3171548143"/>
      </p:ext>
    </p:extLst>
  </p:cSld>
  <p:clrMapOvr>
    <a:masterClrMapping/>
  </p:clrMapOvr>
</p:sld>
</file>

<file path=ppt/theme/theme1.xml><?xml version="1.0" encoding="utf-8"?>
<a:theme xmlns:a="http://schemas.openxmlformats.org/drawingml/2006/main" name="Artificial Intelligence (AI) Technology Project Proposal Infographics by Slidesgo">
  <a:themeElements>
    <a:clrScheme name="Simple Light">
      <a:dk1>
        <a:srgbClr val="FFFFFF"/>
      </a:dk1>
      <a:lt1>
        <a:srgbClr val="27173A"/>
      </a:lt1>
      <a:dk2>
        <a:srgbClr val="AE77D6"/>
      </a:dk2>
      <a:lt2>
        <a:srgbClr val="5A1387"/>
      </a:lt2>
      <a:accent1>
        <a:srgbClr val="76F3FB"/>
      </a:accent1>
      <a:accent2>
        <a:srgbClr val="729BC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2473</TotalTime>
  <Words>957</Words>
  <Application>Microsoft Macintosh PowerPoint</Application>
  <PresentationFormat>On-screen Show (16:9)</PresentationFormat>
  <Paragraphs>100</Paragraphs>
  <Slides>23</Slides>
  <Notes>4</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23</vt:i4>
      </vt:variant>
    </vt:vector>
  </HeadingPairs>
  <TitlesOfParts>
    <vt:vector size="34" baseType="lpstr">
      <vt:lpstr>Montserrat Black</vt:lpstr>
      <vt:lpstr>Nunito Light</vt:lpstr>
      <vt:lpstr>-apple-system</vt:lpstr>
      <vt:lpstr>Arial</vt:lpstr>
      <vt:lpstr>Montserrat Light</vt:lpstr>
      <vt:lpstr>Söhne</vt:lpstr>
      <vt:lpstr>Montserrat</vt:lpstr>
      <vt:lpstr>Bebas Neue</vt:lpstr>
      <vt:lpstr>Google Sans</vt:lpstr>
      <vt:lpstr>Menlo</vt:lpstr>
      <vt:lpstr>Artificial Intelligence (AI) Technology Project Proposal Infographics by Slidesgo</vt:lpstr>
      <vt:lpstr>AI  Meets Mathematics</vt:lpstr>
      <vt:lpstr>WORKFLOW</vt:lpstr>
      <vt:lpstr>PowerPoint Presentation</vt:lpstr>
      <vt:lpstr>PowerPoint Presentation</vt:lpstr>
      <vt:lpstr>PROBLEM STATEMENT</vt:lpstr>
      <vt:lpstr>DATA</vt:lpstr>
      <vt:lpstr>PRIMARY MATH MCQS</vt:lpstr>
      <vt:lpstr>FEATURE ENGINEERING (OPENAI)</vt:lpstr>
      <vt:lpstr>SOLUTION</vt:lpstr>
      <vt:lpstr>COGNITIVE LEVEL</vt:lpstr>
      <vt:lpstr>TOPIC</vt:lpstr>
      <vt:lpstr>DATA EXPLORATION</vt:lpstr>
      <vt:lpstr>TOPIC DISTRIBUTION</vt:lpstr>
      <vt:lpstr>COGNITIVE LEVEL DISTRIBUTION</vt:lpstr>
      <vt:lpstr>TOPIC VS COGNITIVE LEVEL</vt:lpstr>
      <vt:lpstr>BUILDING  THE CHATBOT</vt:lpstr>
      <vt:lpstr>BIG PICTURE</vt:lpstr>
      <vt:lpstr>METRICS</vt:lpstr>
      <vt:lpstr>MODELING</vt:lpstr>
      <vt:lpstr>COMPARING DIFFERENCES</vt:lpstr>
      <vt:lpstr>COMPARING DIFFERENCES</vt:lpstr>
      <vt:lpstr>STREAMLIT DEMONSTRATION</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Meets Mathematics</dc:title>
  <cp:lastModifiedBy>Iskandar Abdullah</cp:lastModifiedBy>
  <cp:revision>7</cp:revision>
  <dcterms:modified xsi:type="dcterms:W3CDTF">2023-12-06T09:21:06Z</dcterms:modified>
</cp:coreProperties>
</file>